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4" r:id="rId2"/>
    <p:sldMasterId id="2147483658" r:id="rId3"/>
    <p:sldMasterId id="2147483662" r:id="rId4"/>
  </p:sldMasterIdLst>
  <p:notesMasterIdLst>
    <p:notesMasterId r:id="rId74"/>
  </p:notesMasterIdLst>
  <p:handoutMasterIdLst>
    <p:handoutMasterId r:id="rId75"/>
  </p:handoutMasterIdLst>
  <p:sldIdLst>
    <p:sldId id="258" r:id="rId5"/>
    <p:sldId id="468" r:id="rId6"/>
    <p:sldId id="493" r:id="rId7"/>
    <p:sldId id="469" r:id="rId8"/>
    <p:sldId id="470" r:id="rId9"/>
    <p:sldId id="471" r:id="rId10"/>
    <p:sldId id="514" r:id="rId11"/>
    <p:sldId id="480" r:id="rId12"/>
    <p:sldId id="481" r:id="rId13"/>
    <p:sldId id="456" r:id="rId14"/>
    <p:sldId id="457" r:id="rId15"/>
    <p:sldId id="403" r:id="rId16"/>
    <p:sldId id="401" r:id="rId17"/>
    <p:sldId id="409" r:id="rId18"/>
    <p:sldId id="322" r:id="rId19"/>
    <p:sldId id="405" r:id="rId20"/>
    <p:sldId id="407" r:id="rId21"/>
    <p:sldId id="408" r:id="rId22"/>
    <p:sldId id="412" r:id="rId23"/>
    <p:sldId id="482" r:id="rId24"/>
    <p:sldId id="445" r:id="rId25"/>
    <p:sldId id="515" r:id="rId26"/>
    <p:sldId id="472" r:id="rId27"/>
    <p:sldId id="473" r:id="rId28"/>
    <p:sldId id="483" r:id="rId29"/>
    <p:sldId id="484" r:id="rId30"/>
    <p:sldId id="485" r:id="rId31"/>
    <p:sldId id="486" r:id="rId32"/>
    <p:sldId id="487" r:id="rId33"/>
    <p:sldId id="488" r:id="rId34"/>
    <p:sldId id="489" r:id="rId35"/>
    <p:sldId id="516" r:id="rId36"/>
    <p:sldId id="395" r:id="rId37"/>
    <p:sldId id="399" r:id="rId38"/>
    <p:sldId id="502" r:id="rId39"/>
    <p:sldId id="503" r:id="rId40"/>
    <p:sldId id="501" r:id="rId41"/>
    <p:sldId id="504" r:id="rId42"/>
    <p:sldId id="505" r:id="rId43"/>
    <p:sldId id="506" r:id="rId44"/>
    <p:sldId id="507" r:id="rId45"/>
    <p:sldId id="500" r:id="rId46"/>
    <p:sldId id="498" r:id="rId47"/>
    <p:sldId id="499" r:id="rId48"/>
    <p:sldId id="508" r:id="rId49"/>
    <p:sldId id="396" r:id="rId50"/>
    <p:sldId id="393" r:id="rId51"/>
    <p:sldId id="509" r:id="rId52"/>
    <p:sldId id="415" r:id="rId53"/>
    <p:sldId id="416" r:id="rId54"/>
    <p:sldId id="417" r:id="rId55"/>
    <p:sldId id="440" r:id="rId56"/>
    <p:sldId id="517" r:id="rId57"/>
    <p:sldId id="459" r:id="rId58"/>
    <p:sldId id="460" r:id="rId59"/>
    <p:sldId id="461" r:id="rId60"/>
    <p:sldId id="462" r:id="rId61"/>
    <p:sldId id="463" r:id="rId62"/>
    <p:sldId id="464" r:id="rId63"/>
    <p:sldId id="466" r:id="rId64"/>
    <p:sldId id="465" r:id="rId65"/>
    <p:sldId id="467" r:id="rId66"/>
    <p:sldId id="389" r:id="rId67"/>
    <p:sldId id="391" r:id="rId68"/>
    <p:sldId id="392" r:id="rId69"/>
    <p:sldId id="390" r:id="rId70"/>
    <p:sldId id="512" r:id="rId71"/>
    <p:sldId id="510" r:id="rId72"/>
    <p:sldId id="511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C564686-7E4F-3C42-8DFF-21502D809C2A}">
          <p14:sldIdLst>
            <p14:sldId id="258"/>
            <p14:sldId id="468"/>
          </p14:sldIdLst>
        </p14:section>
        <p14:section name="Fundamental physics with atoms" id="{EAB95EAE-C709-0042-ABD0-F6A331672C48}">
          <p14:sldIdLst>
            <p14:sldId id="493"/>
            <p14:sldId id="469"/>
            <p14:sldId id="470"/>
            <p14:sldId id="471"/>
          </p14:sldIdLst>
        </p14:section>
        <p14:section name="HCI" id="{2B7A7287-9329-5140-8B3E-B96943F0D500}">
          <p14:sldIdLst>
            <p14:sldId id="514"/>
            <p14:sldId id="480"/>
            <p14:sldId id="481"/>
            <p14:sldId id="456"/>
            <p14:sldId id="457"/>
            <p14:sldId id="403"/>
            <p14:sldId id="401"/>
            <p14:sldId id="409"/>
            <p14:sldId id="322"/>
            <p14:sldId id="405"/>
            <p14:sldId id="407"/>
            <p14:sldId id="408"/>
            <p14:sldId id="412"/>
            <p14:sldId id="482"/>
            <p14:sldId id="445"/>
            <p14:sldId id="515"/>
            <p14:sldId id="472"/>
            <p14:sldId id="473"/>
            <p14:sldId id="483"/>
            <p14:sldId id="484"/>
            <p14:sldId id="485"/>
            <p14:sldId id="486"/>
            <p14:sldId id="487"/>
            <p14:sldId id="488"/>
            <p14:sldId id="489"/>
          </p14:sldIdLst>
        </p14:section>
        <p14:section name="AMBiT" id="{A95170F6-F82C-F549-81F5-2E68A0BA9806}">
          <p14:sldIdLst>
            <p14:sldId id="516"/>
            <p14:sldId id="395"/>
            <p14:sldId id="399"/>
            <p14:sldId id="502"/>
            <p14:sldId id="503"/>
            <p14:sldId id="501"/>
            <p14:sldId id="504"/>
            <p14:sldId id="505"/>
            <p14:sldId id="506"/>
            <p14:sldId id="507"/>
            <p14:sldId id="500"/>
            <p14:sldId id="498"/>
            <p14:sldId id="499"/>
            <p14:sldId id="508"/>
            <p14:sldId id="396"/>
            <p14:sldId id="393"/>
            <p14:sldId id="509"/>
            <p14:sldId id="415"/>
            <p14:sldId id="416"/>
            <p14:sldId id="417"/>
            <p14:sldId id="440"/>
          </p14:sldIdLst>
        </p14:section>
        <p14:section name="Isotope shift" id="{7FEB524B-13E4-1B4D-845B-40F72F01F284}">
          <p14:sldIdLst>
            <p14:sldId id="517"/>
            <p14:sldId id="459"/>
            <p14:sldId id="460"/>
            <p14:sldId id="461"/>
            <p14:sldId id="462"/>
            <p14:sldId id="463"/>
            <p14:sldId id="464"/>
            <p14:sldId id="466"/>
            <p14:sldId id="465"/>
            <p14:sldId id="467"/>
            <p14:sldId id="389"/>
            <p14:sldId id="391"/>
            <p14:sldId id="392"/>
            <p14:sldId id="390"/>
            <p14:sldId id="512"/>
            <p14:sldId id="510"/>
            <p14:sldId id="5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clrMru>
    <a:srgbClr val="000000"/>
    <a:srgbClr val="60D707"/>
    <a:srgbClr val="FF8001"/>
    <a:srgbClr val="92E006"/>
    <a:srgbClr val="0B932F"/>
    <a:srgbClr val="84009A"/>
    <a:srgbClr val="B80000"/>
    <a:srgbClr val="96009A"/>
    <a:srgbClr val="FFDB01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86" autoAdjust="0"/>
    <p:restoredTop sz="89932" autoAdjust="0"/>
  </p:normalViewPr>
  <p:slideViewPr>
    <p:cSldViewPr>
      <p:cViewPr varScale="1">
        <p:scale>
          <a:sx n="155" d="100"/>
          <a:sy n="155" d="100"/>
        </p:scale>
        <p:origin x="20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3272" y="71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 q-values</c:v>
                </c:pt>
              </c:strCache>
            </c:strRef>
          </c:tx>
          <c:spPr>
            <a:noFill/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C67-6C4C-8D4C-B61E7B34AAE7}"/>
              </c:ext>
            </c:extLst>
          </c:dPt>
          <c:dPt>
            <c:idx val="1"/>
            <c:invertIfNegative val="0"/>
            <c:bubble3D val="0"/>
            <c:spPr>
              <a:noFill/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2-1C67-6C4C-8D4C-B61E7B34AAE7}"/>
              </c:ext>
            </c:extLst>
          </c:dPt>
          <c:cat>
            <c:strRef>
              <c:f>Sheet1!$A$2:$A$4</c:f>
              <c:strCache>
                <c:ptCount val="3"/>
                <c:pt idx="0">
                  <c:v>Fe+</c:v>
                </c:pt>
                <c:pt idx="1">
                  <c:v>Hg+</c:v>
                </c:pt>
                <c:pt idx="2">
                  <c:v>Sm14+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1600</c:v>
                </c:pt>
                <c:pt idx="1">
                  <c:v>52000</c:v>
                </c:pt>
                <c:pt idx="2">
                  <c:v>260000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67-6C4C-8D4C-B61E7B34A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axId val="2086594072"/>
        <c:axId val="2105742056"/>
      </c:barChart>
      <c:catAx>
        <c:axId val="20865940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31750" cap="rnd">
            <a:solidFill>
              <a:schemeClr val="bg1"/>
            </a:solidFill>
          </a:ln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en-US"/>
          </a:p>
        </c:txPr>
        <c:crossAx val="2105742056"/>
        <c:crosses val="autoZero"/>
        <c:auto val="1"/>
        <c:lblAlgn val="ctr"/>
        <c:lblOffset val="100"/>
        <c:noMultiLvlLbl val="0"/>
      </c:catAx>
      <c:valAx>
        <c:axId val="2105742056"/>
        <c:scaling>
          <c:orientation val="minMax"/>
        </c:scaling>
        <c:delete val="0"/>
        <c:axPos val="l"/>
        <c:majorGridlines>
          <c:spPr>
            <a:ln w="12700">
              <a:solidFill>
                <a:schemeClr val="bg1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 w="31750" cap="sq">
            <a:solidFill>
              <a:schemeClr val="bg1"/>
            </a:solidFill>
          </a:ln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en-US"/>
          </a:p>
        </c:txPr>
        <c:crossAx val="2086594072"/>
        <c:crosses val="autoZero"/>
        <c:crossBetween val="between"/>
      </c:valAx>
      <c:spPr>
        <a:ln w="19050">
          <a:solidFill>
            <a:schemeClr val="bg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 q-values</c:v>
                </c:pt>
              </c:strCache>
            </c:strRef>
          </c:tx>
          <c:spPr>
            <a:noFill/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ED1-0948-B5DC-4DB2359F053A}"/>
              </c:ext>
            </c:extLst>
          </c:dPt>
          <c:dPt>
            <c:idx val="1"/>
            <c:invertIfNegative val="0"/>
            <c:bubble3D val="0"/>
            <c:spPr>
              <a:noFill/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2-BED1-0948-B5DC-4DB2359F053A}"/>
              </c:ext>
            </c:extLst>
          </c:dPt>
          <c:cat>
            <c:strRef>
              <c:f>Sheet1!$A$2:$A$5</c:f>
              <c:strCache>
                <c:ptCount val="4"/>
                <c:pt idx="0">
                  <c:v>Fe+</c:v>
                </c:pt>
                <c:pt idx="1">
                  <c:v>Hg+</c:v>
                </c:pt>
                <c:pt idx="2">
                  <c:v>Sm14+</c:v>
                </c:pt>
                <c:pt idx="3">
                  <c:v>Ir17+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1600</c:v>
                </c:pt>
                <c:pt idx="1">
                  <c:v>52000</c:v>
                </c:pt>
                <c:pt idx="2">
                  <c:v>260000</c:v>
                </c:pt>
                <c:pt idx="3">
                  <c:v>730000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D1-0948-B5DC-4DB2359F05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axId val="2083897864"/>
        <c:axId val="2080547112"/>
      </c:barChart>
      <c:catAx>
        <c:axId val="20838978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31750" cap="rnd">
            <a:solidFill>
              <a:schemeClr val="bg1"/>
            </a:solidFill>
          </a:ln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en-US"/>
          </a:p>
        </c:txPr>
        <c:crossAx val="2080547112"/>
        <c:crosses val="autoZero"/>
        <c:auto val="1"/>
        <c:lblAlgn val="ctr"/>
        <c:lblOffset val="100"/>
        <c:noMultiLvlLbl val="0"/>
      </c:catAx>
      <c:valAx>
        <c:axId val="2080547112"/>
        <c:scaling>
          <c:orientation val="minMax"/>
        </c:scaling>
        <c:delete val="0"/>
        <c:axPos val="l"/>
        <c:majorGridlines>
          <c:spPr>
            <a:ln w="12700">
              <a:solidFill>
                <a:schemeClr val="bg1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 w="31750" cap="sq">
            <a:solidFill>
              <a:schemeClr val="bg1"/>
            </a:solidFill>
          </a:ln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en-US"/>
          </a:p>
        </c:txPr>
        <c:crossAx val="2083897864"/>
        <c:crosses val="autoZero"/>
        <c:crossBetween val="between"/>
      </c:valAx>
      <c:spPr>
        <a:ln w="19050">
          <a:solidFill>
            <a:schemeClr val="bg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3BD8C9-8E8A-D947-8FE6-5850B66454B5}" type="datetimeFigureOut">
              <a:rPr lang="en-US" smtClean="0"/>
              <a:t>12/4/19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E545-006D-824C-B302-D81469F0A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66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50F249-637E-4B63-B029-13D46ECDED59}" type="datetimeFigureOut">
              <a:rPr lang="en-AU" smtClean="0"/>
              <a:t>4/12/19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444F9-7685-4098-85D8-AAADF38895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4879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Thanks!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5552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Fundamental constants cannot be predicted by theory and must be measured.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 cannot assume constancy or homogeneity.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Farnsworth: extra dimensions in an expanding universe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Goldilocks: why is the Universe not too hot, not too cold, just right?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4937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Fundamental constants cannot be predicted by theory and must be measured.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 cannot assume constancy or homogeneity.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Farnsworth: extra dimensions in an expanding universe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Goldilocks: why is the Universe not too hot, not too cold, just right?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5822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Fundamental constants cannot be predicted by theory and must be measured.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 cannot assume constancy or homogeneity.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Farnsworth: extra dimensions in an expanding universe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Goldilocks: why is the Universe not too hot, not too cold, just right?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170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NIST</a:t>
            </a:r>
            <a:r>
              <a:rPr lang="en-US" baseline="0" dirty="0"/>
              <a:t> group</a:t>
            </a:r>
          </a:p>
          <a:p>
            <a:r>
              <a:rPr lang="en-US" baseline="0" dirty="0"/>
              <a:t>Shopping list for building a clock with high sensitivity to alpha-variation.</a:t>
            </a:r>
            <a:endParaRPr lang="en-US" dirty="0"/>
          </a:p>
          <a:p>
            <a:r>
              <a:rPr lang="en-US" dirty="0"/>
              <a:t>Hg+</a:t>
            </a:r>
            <a:r>
              <a:rPr lang="en-US" baseline="0" dirty="0"/>
              <a:t> is pretty good! Checks all boxes.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1421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NIST</a:t>
            </a:r>
            <a:r>
              <a:rPr lang="en-US" baseline="0" dirty="0"/>
              <a:t> group</a:t>
            </a:r>
          </a:p>
          <a:p>
            <a:r>
              <a:rPr lang="en-US" baseline="0" dirty="0"/>
              <a:t>Shopping list for building a clock with high sensitivity to alpha-variation.</a:t>
            </a:r>
            <a:endParaRPr lang="en-US" dirty="0"/>
          </a:p>
          <a:p>
            <a:r>
              <a:rPr lang="en-US" dirty="0"/>
              <a:t>Hg+</a:t>
            </a:r>
            <a:r>
              <a:rPr lang="en-US" baseline="0" dirty="0"/>
              <a:t> is pretty good! Checks all boxes.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1421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thought about it. And we wrote this equation.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66928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Problem: transition frequencies also grow with ionization energy.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= 47. Increasing Z along 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</a:t>
            </a:r>
            <a:r>
              <a:rPr lang="en-US" sz="120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-axis, Energy (negative of ionization energy) along 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</a:t>
            </a:r>
            <a:r>
              <a:rPr lang="en-US" sz="120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-axis.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Typical example: 5s (solid) and 5d_{5/2} (dashed).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9470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Solution:</a:t>
            </a:r>
            <a:r>
              <a:rPr lang="en-US" baseline="0" dirty="0"/>
              <a:t> configuration crossing as a function of Z.</a:t>
            </a:r>
          </a:p>
          <a:p>
            <a:r>
              <a:rPr lang="en-US" baseline="0" dirty="0"/>
              <a:t>FOUND optical transitions in Highly charged Ions!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crossing point, omega can be a few </a:t>
            </a:r>
            <a:r>
              <a:rPr lang="en-US" sz="1200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</a:t>
            </a:r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cancellation of 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i="1" u="none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en-US" sz="120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&gt; 99%</a:t>
            </a:r>
          </a:p>
          <a:p>
            <a:r>
              <a:rPr lang="en-US" sz="120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Crossing shown here in Promethium-14+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Samarium, Promethium, Neodymium.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3877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thought about it. And we wrote this equation.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66928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 times larger q-values than Hg</a:t>
            </a:r>
            <a:r>
              <a:rPr lang="en-US" sz="1200" u="non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</a:t>
            </a:r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/Al</a:t>
            </a:r>
            <a:r>
              <a:rPr lang="en-US" sz="1200" u="non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</a:t>
            </a:r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clock comparison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Relative sensitivity enhancement up to 500.</a:t>
            </a:r>
          </a:p>
          <a:p>
            <a:r>
              <a:rPr lang="en-US" dirty="0"/>
              <a:t>But so what. Sm14+</a:t>
            </a:r>
            <a:r>
              <a:rPr lang="en-US" baseline="0" dirty="0"/>
              <a:t> has two electrons above open shells. Ask Marianna :)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6665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Crossing point at Ir</a:t>
            </a:r>
            <a:r>
              <a:rPr lang="en-US" sz="1200" u="non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15+</a:t>
            </a:r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(Z = 77)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Now make a hole or two...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9857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 crossing</a:t>
            </a:r>
            <a:r>
              <a:rPr lang="en-US" baseline="0" dirty="0"/>
              <a:t> point at Z &gt; 105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53324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809B60-3CB5-4DF3-AA39-0789F08836A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05382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Fundamental constants cannot be predicted by theory and must be measured.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 cannot assume constancy or homogeneity.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Farnsworth: extra dimensions in an expanding universe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Goldilocks: why is the Universe not too hot, not too cold, just right?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33293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Blue </a:t>
            </a:r>
            <a:r>
              <a:rPr lang="en-US" dirty="0" err="1"/>
              <a:t>expt</a:t>
            </a:r>
            <a:endParaRPr lang="en-US" dirty="0"/>
          </a:p>
          <a:p>
            <a:r>
              <a:rPr lang="en-US" dirty="0"/>
              <a:t>Red </a:t>
            </a:r>
            <a:r>
              <a:rPr lang="en-US" dirty="0" err="1"/>
              <a:t>AMBiT</a:t>
            </a:r>
            <a:endParaRPr lang="en-US" dirty="0"/>
          </a:p>
          <a:p>
            <a:r>
              <a:rPr lang="en-US" dirty="0"/>
              <a:t>Orange</a:t>
            </a:r>
            <a:r>
              <a:rPr lang="en-US" baseline="0" dirty="0"/>
              <a:t> FSCC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26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41757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Blue </a:t>
            </a:r>
            <a:r>
              <a:rPr lang="en-US" dirty="0" err="1"/>
              <a:t>expt</a:t>
            </a:r>
            <a:endParaRPr lang="en-US" dirty="0"/>
          </a:p>
          <a:p>
            <a:r>
              <a:rPr lang="en-US" dirty="0"/>
              <a:t>Red </a:t>
            </a:r>
            <a:r>
              <a:rPr lang="en-US" dirty="0" err="1"/>
              <a:t>AMBiT</a:t>
            </a:r>
            <a:endParaRPr lang="en-US" dirty="0"/>
          </a:p>
          <a:p>
            <a:r>
              <a:rPr lang="en-US" dirty="0"/>
              <a:t>Orange</a:t>
            </a:r>
            <a:r>
              <a:rPr lang="en-US" baseline="0" dirty="0"/>
              <a:t> FSCC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27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41757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hyperfine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Paschen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-Back fit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28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41757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hyperfine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Paschen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-Back fit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29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41757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hyperfine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Paschen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-Back fit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30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41757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hyperfine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Paschen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-Back fit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31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41757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Fundamental constants cannot be predicted by theory and must be measured.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 cannot assume constancy or homogeneity.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Farnsworth: extra dimensions in an expanding universe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Goldilocks: why is the Universe not too hot, not too cold, just right?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32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98768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Fundamental constants cannot be predicted by theory and must be measured.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 cannot assume constancy or homogeneity.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Farnsworth: extra dimensions in an expanding universe</a:t>
            </a:r>
          </a:p>
          <a:p>
            <a:r>
              <a:rPr lang="en-US" sz="12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Goldilocks: why is the Universe not too hot, not too cold, just right?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53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99085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Linear at ~100kHz; need</a:t>
            </a:r>
            <a:r>
              <a:rPr lang="en-US" baseline="0" dirty="0"/>
              <a:t> 4 isotopes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44F9-7685-4098-85D8-AAADF3889559}" type="slidenum">
              <a:rPr lang="en-AU" smtClean="0"/>
              <a:t>56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2816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This is your slide heading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324600"/>
            <a:ext cx="7696200" cy="381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latin typeface="Futura MdCn BT" pitchFamily="34" charset="0"/>
                <a:cs typeface="Aharoni" pitchFamily="2" charset="-79"/>
              </a:defRPr>
            </a:lvl1pPr>
            <a:lvl2pPr marL="457200" indent="0">
              <a:buNone/>
              <a:defRPr sz="1200">
                <a:latin typeface="Bauhaus 93" pitchFamily="82" charset="0"/>
                <a:cs typeface="Aharoni" pitchFamily="2" charset="-79"/>
              </a:defRPr>
            </a:lvl2pPr>
            <a:lvl3pPr marL="914400" indent="0">
              <a:buNone/>
              <a:defRPr sz="1200">
                <a:latin typeface="Bauhaus 93" pitchFamily="82" charset="0"/>
                <a:cs typeface="Aharoni" pitchFamily="2" charset="-79"/>
              </a:defRPr>
            </a:lvl3pPr>
            <a:lvl4pPr marL="1371600" indent="0">
              <a:buNone/>
              <a:defRPr sz="1200">
                <a:latin typeface="Bauhaus 93" pitchFamily="82" charset="0"/>
                <a:cs typeface="Aharoni" pitchFamily="2" charset="-79"/>
              </a:defRPr>
            </a:lvl4pPr>
            <a:lvl5pPr marL="1828800" indent="0">
              <a:buNone/>
              <a:defRPr sz="1200">
                <a:latin typeface="Bauhaus 93" pitchFamily="82" charset="0"/>
                <a:cs typeface="Aharoni" pitchFamily="2" charset="-79"/>
              </a:defRPr>
            </a:lvl5pPr>
          </a:lstStyle>
          <a:p>
            <a:pPr lvl="0"/>
            <a:r>
              <a:rPr lang="en-US" dirty="0"/>
              <a:t>Footer here</a:t>
            </a:r>
          </a:p>
        </p:txBody>
      </p:sp>
    </p:spTree>
    <p:extLst>
      <p:ext uri="{BB962C8B-B14F-4D97-AF65-F5344CB8AC3E}">
        <p14:creationId xmlns:p14="http://schemas.microsoft.com/office/powerpoint/2010/main" val="53951100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57200" y="685800"/>
            <a:ext cx="8229600" cy="4953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This is your Key Statement</a:t>
            </a:r>
            <a:endParaRPr lang="en-AU" dirty="0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324600"/>
            <a:ext cx="7696200" cy="381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latin typeface="Futura MdCn BT" pitchFamily="34" charset="0"/>
                <a:cs typeface="Aharoni" pitchFamily="2" charset="-79"/>
              </a:defRPr>
            </a:lvl1pPr>
            <a:lvl2pPr marL="457200" indent="0">
              <a:buNone/>
              <a:defRPr sz="1200">
                <a:latin typeface="Bauhaus 93" pitchFamily="82" charset="0"/>
                <a:cs typeface="Aharoni" pitchFamily="2" charset="-79"/>
              </a:defRPr>
            </a:lvl2pPr>
            <a:lvl3pPr marL="914400" indent="0">
              <a:buNone/>
              <a:defRPr sz="1200">
                <a:latin typeface="Bauhaus 93" pitchFamily="82" charset="0"/>
                <a:cs typeface="Aharoni" pitchFamily="2" charset="-79"/>
              </a:defRPr>
            </a:lvl3pPr>
            <a:lvl4pPr marL="1371600" indent="0">
              <a:buNone/>
              <a:defRPr sz="1200">
                <a:latin typeface="Bauhaus 93" pitchFamily="82" charset="0"/>
                <a:cs typeface="Aharoni" pitchFamily="2" charset="-79"/>
              </a:defRPr>
            </a:lvl4pPr>
            <a:lvl5pPr marL="1828800" indent="0">
              <a:buNone/>
              <a:defRPr sz="1200">
                <a:latin typeface="Bauhaus 93" pitchFamily="82" charset="0"/>
                <a:cs typeface="Aharoni" pitchFamily="2" charset="-79"/>
              </a:defRPr>
            </a:lvl5pPr>
          </a:lstStyle>
          <a:p>
            <a:pPr lvl="0"/>
            <a:r>
              <a:rPr lang="en-US" dirty="0"/>
              <a:t>Footer here</a:t>
            </a:r>
          </a:p>
        </p:txBody>
      </p:sp>
    </p:spTree>
    <p:extLst>
      <p:ext uri="{BB962C8B-B14F-4D97-AF65-F5344CB8AC3E}">
        <p14:creationId xmlns:p14="http://schemas.microsoft.com/office/powerpoint/2010/main" val="60424256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406253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This is your slide heading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324600"/>
            <a:ext cx="7696200" cy="381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latin typeface="Futura MdCn BT" pitchFamily="34" charset="0"/>
                <a:cs typeface="Aharoni" pitchFamily="2" charset="-79"/>
              </a:defRPr>
            </a:lvl1pPr>
            <a:lvl2pPr marL="457200" indent="0">
              <a:buNone/>
              <a:defRPr sz="1200">
                <a:latin typeface="Bauhaus 93" pitchFamily="82" charset="0"/>
                <a:cs typeface="Aharoni" pitchFamily="2" charset="-79"/>
              </a:defRPr>
            </a:lvl2pPr>
            <a:lvl3pPr marL="914400" indent="0">
              <a:buNone/>
              <a:defRPr sz="1200">
                <a:latin typeface="Bauhaus 93" pitchFamily="82" charset="0"/>
                <a:cs typeface="Aharoni" pitchFamily="2" charset="-79"/>
              </a:defRPr>
            </a:lvl3pPr>
            <a:lvl4pPr marL="1371600" indent="0">
              <a:buNone/>
              <a:defRPr sz="1200">
                <a:latin typeface="Bauhaus 93" pitchFamily="82" charset="0"/>
                <a:cs typeface="Aharoni" pitchFamily="2" charset="-79"/>
              </a:defRPr>
            </a:lvl4pPr>
            <a:lvl5pPr marL="1828800" indent="0">
              <a:buNone/>
              <a:defRPr sz="1200">
                <a:latin typeface="Bauhaus 93" pitchFamily="82" charset="0"/>
                <a:cs typeface="Aharoni" pitchFamily="2" charset="-79"/>
              </a:defRPr>
            </a:lvl5pPr>
          </a:lstStyle>
          <a:p>
            <a:pPr lvl="0"/>
            <a:r>
              <a:rPr lang="en-US" dirty="0"/>
              <a:t>Footer here</a:t>
            </a:r>
          </a:p>
        </p:txBody>
      </p:sp>
    </p:spTree>
    <p:extLst>
      <p:ext uri="{BB962C8B-B14F-4D97-AF65-F5344CB8AC3E}">
        <p14:creationId xmlns:p14="http://schemas.microsoft.com/office/powerpoint/2010/main" val="114101741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57200" y="685800"/>
            <a:ext cx="8229600" cy="4953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This is your Key Statement</a:t>
            </a:r>
            <a:endParaRPr lang="en-AU" dirty="0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324600"/>
            <a:ext cx="7696200" cy="381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latin typeface="Futura MdCn BT" pitchFamily="34" charset="0"/>
                <a:cs typeface="Aharoni" pitchFamily="2" charset="-79"/>
              </a:defRPr>
            </a:lvl1pPr>
            <a:lvl2pPr marL="457200" indent="0">
              <a:buNone/>
              <a:defRPr sz="1200">
                <a:latin typeface="Bauhaus 93" pitchFamily="82" charset="0"/>
                <a:cs typeface="Aharoni" pitchFamily="2" charset="-79"/>
              </a:defRPr>
            </a:lvl2pPr>
            <a:lvl3pPr marL="914400" indent="0">
              <a:buNone/>
              <a:defRPr sz="1200">
                <a:latin typeface="Bauhaus 93" pitchFamily="82" charset="0"/>
                <a:cs typeface="Aharoni" pitchFamily="2" charset="-79"/>
              </a:defRPr>
            </a:lvl3pPr>
            <a:lvl4pPr marL="1371600" indent="0">
              <a:buNone/>
              <a:defRPr sz="1200">
                <a:latin typeface="Bauhaus 93" pitchFamily="82" charset="0"/>
                <a:cs typeface="Aharoni" pitchFamily="2" charset="-79"/>
              </a:defRPr>
            </a:lvl4pPr>
            <a:lvl5pPr marL="1828800" indent="0">
              <a:buNone/>
              <a:defRPr sz="1200">
                <a:latin typeface="Bauhaus 93" pitchFamily="82" charset="0"/>
                <a:cs typeface="Aharoni" pitchFamily="2" charset="-79"/>
              </a:defRPr>
            </a:lvl5pPr>
          </a:lstStyle>
          <a:p>
            <a:pPr lvl="0"/>
            <a:r>
              <a:rPr lang="en-US" dirty="0"/>
              <a:t>Footer here</a:t>
            </a:r>
          </a:p>
        </p:txBody>
      </p:sp>
    </p:spTree>
    <p:extLst>
      <p:ext uri="{BB962C8B-B14F-4D97-AF65-F5344CB8AC3E}">
        <p14:creationId xmlns:p14="http://schemas.microsoft.com/office/powerpoint/2010/main" val="244341766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794744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een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This is your slide heading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324600"/>
            <a:ext cx="7696200" cy="381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latin typeface="Futura MdCn BT" pitchFamily="34" charset="0"/>
                <a:cs typeface="Aharoni" pitchFamily="2" charset="-79"/>
              </a:defRPr>
            </a:lvl1pPr>
            <a:lvl2pPr marL="457200" indent="0">
              <a:buNone/>
              <a:defRPr sz="1200">
                <a:latin typeface="Bauhaus 93" pitchFamily="82" charset="0"/>
                <a:cs typeface="Aharoni" pitchFamily="2" charset="-79"/>
              </a:defRPr>
            </a:lvl2pPr>
            <a:lvl3pPr marL="914400" indent="0">
              <a:buNone/>
              <a:defRPr sz="1200">
                <a:latin typeface="Bauhaus 93" pitchFamily="82" charset="0"/>
                <a:cs typeface="Aharoni" pitchFamily="2" charset="-79"/>
              </a:defRPr>
            </a:lvl3pPr>
            <a:lvl4pPr marL="1371600" indent="0">
              <a:buNone/>
              <a:defRPr sz="1200">
                <a:latin typeface="Bauhaus 93" pitchFamily="82" charset="0"/>
                <a:cs typeface="Aharoni" pitchFamily="2" charset="-79"/>
              </a:defRPr>
            </a:lvl4pPr>
            <a:lvl5pPr marL="1828800" indent="0">
              <a:buNone/>
              <a:defRPr sz="1200">
                <a:latin typeface="Bauhaus 93" pitchFamily="82" charset="0"/>
                <a:cs typeface="Aharoni" pitchFamily="2" charset="-79"/>
              </a:defRPr>
            </a:lvl5pPr>
          </a:lstStyle>
          <a:p>
            <a:pPr lvl="0"/>
            <a:r>
              <a:rPr lang="en-US" dirty="0"/>
              <a:t>Footer here</a:t>
            </a:r>
          </a:p>
        </p:txBody>
      </p:sp>
    </p:spTree>
    <p:extLst>
      <p:ext uri="{BB962C8B-B14F-4D97-AF65-F5344CB8AC3E}">
        <p14:creationId xmlns:p14="http://schemas.microsoft.com/office/powerpoint/2010/main" val="260128314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This is your slide heading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324600"/>
            <a:ext cx="7696200" cy="381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latin typeface="Futura MdCn BT" pitchFamily="34" charset="0"/>
                <a:cs typeface="Aharoni" pitchFamily="2" charset="-79"/>
              </a:defRPr>
            </a:lvl1pPr>
            <a:lvl2pPr marL="457200" indent="0">
              <a:buNone/>
              <a:defRPr sz="1200">
                <a:latin typeface="Bauhaus 93" pitchFamily="82" charset="0"/>
                <a:cs typeface="Aharoni" pitchFamily="2" charset="-79"/>
              </a:defRPr>
            </a:lvl2pPr>
            <a:lvl3pPr marL="914400" indent="0">
              <a:buNone/>
              <a:defRPr sz="1200">
                <a:latin typeface="Bauhaus 93" pitchFamily="82" charset="0"/>
                <a:cs typeface="Aharoni" pitchFamily="2" charset="-79"/>
              </a:defRPr>
            </a:lvl3pPr>
            <a:lvl4pPr marL="1371600" indent="0">
              <a:buNone/>
              <a:defRPr sz="1200">
                <a:latin typeface="Bauhaus 93" pitchFamily="82" charset="0"/>
                <a:cs typeface="Aharoni" pitchFamily="2" charset="-79"/>
              </a:defRPr>
            </a:lvl4pPr>
            <a:lvl5pPr marL="1828800" indent="0">
              <a:buNone/>
              <a:defRPr sz="1200">
                <a:latin typeface="Bauhaus 93" pitchFamily="82" charset="0"/>
                <a:cs typeface="Aharoni" pitchFamily="2" charset="-79"/>
              </a:defRPr>
            </a:lvl5pPr>
          </a:lstStyle>
          <a:p>
            <a:pPr lvl="0"/>
            <a:r>
              <a:rPr lang="en-US" dirty="0"/>
              <a:t>Footer here</a:t>
            </a:r>
          </a:p>
        </p:txBody>
      </p:sp>
    </p:spTree>
    <p:extLst>
      <p:ext uri="{BB962C8B-B14F-4D97-AF65-F5344CB8AC3E}">
        <p14:creationId xmlns:p14="http://schemas.microsoft.com/office/powerpoint/2010/main" val="260128314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57200" y="685800"/>
            <a:ext cx="8229600" cy="4953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This is your Key Statement</a:t>
            </a:r>
            <a:endParaRPr lang="en-AU" dirty="0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324600"/>
            <a:ext cx="7696200" cy="381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latin typeface="Futura MdCn BT" pitchFamily="34" charset="0"/>
                <a:cs typeface="Aharoni" pitchFamily="2" charset="-79"/>
              </a:defRPr>
            </a:lvl1pPr>
            <a:lvl2pPr marL="457200" indent="0">
              <a:buNone/>
              <a:defRPr sz="1200">
                <a:latin typeface="Bauhaus 93" pitchFamily="82" charset="0"/>
                <a:cs typeface="Aharoni" pitchFamily="2" charset="-79"/>
              </a:defRPr>
            </a:lvl2pPr>
            <a:lvl3pPr marL="914400" indent="0">
              <a:buNone/>
              <a:defRPr sz="1200">
                <a:latin typeface="Bauhaus 93" pitchFamily="82" charset="0"/>
                <a:cs typeface="Aharoni" pitchFamily="2" charset="-79"/>
              </a:defRPr>
            </a:lvl3pPr>
            <a:lvl4pPr marL="1371600" indent="0">
              <a:buNone/>
              <a:defRPr sz="1200">
                <a:latin typeface="Bauhaus 93" pitchFamily="82" charset="0"/>
                <a:cs typeface="Aharoni" pitchFamily="2" charset="-79"/>
              </a:defRPr>
            </a:lvl4pPr>
            <a:lvl5pPr marL="1828800" indent="0">
              <a:buNone/>
              <a:defRPr sz="1200">
                <a:latin typeface="Bauhaus 93" pitchFamily="82" charset="0"/>
                <a:cs typeface="Aharoni" pitchFamily="2" charset="-79"/>
              </a:defRPr>
            </a:lvl5pPr>
          </a:lstStyle>
          <a:p>
            <a:pPr lvl="0"/>
            <a:r>
              <a:rPr lang="en-US" dirty="0"/>
              <a:t>Footer here</a:t>
            </a:r>
          </a:p>
        </p:txBody>
      </p:sp>
    </p:spTree>
    <p:extLst>
      <p:ext uri="{BB962C8B-B14F-4D97-AF65-F5344CB8AC3E}">
        <p14:creationId xmlns:p14="http://schemas.microsoft.com/office/powerpoint/2010/main" val="4913631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09615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rpl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This is your slide heading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324600"/>
            <a:ext cx="7696200" cy="381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latin typeface="Futura MdCn BT" pitchFamily="34" charset="0"/>
                <a:cs typeface="Aharoni" pitchFamily="2" charset="-79"/>
              </a:defRPr>
            </a:lvl1pPr>
            <a:lvl2pPr marL="457200" indent="0">
              <a:buNone/>
              <a:defRPr sz="1200">
                <a:latin typeface="Bauhaus 93" pitchFamily="82" charset="0"/>
                <a:cs typeface="Aharoni" pitchFamily="2" charset="-79"/>
              </a:defRPr>
            </a:lvl2pPr>
            <a:lvl3pPr marL="914400" indent="0">
              <a:buNone/>
              <a:defRPr sz="1200">
                <a:latin typeface="Bauhaus 93" pitchFamily="82" charset="0"/>
                <a:cs typeface="Aharoni" pitchFamily="2" charset="-79"/>
              </a:defRPr>
            </a:lvl3pPr>
            <a:lvl4pPr marL="1371600" indent="0">
              <a:buNone/>
              <a:defRPr sz="1200">
                <a:latin typeface="Bauhaus 93" pitchFamily="82" charset="0"/>
                <a:cs typeface="Aharoni" pitchFamily="2" charset="-79"/>
              </a:defRPr>
            </a:lvl4pPr>
            <a:lvl5pPr marL="1828800" indent="0">
              <a:buNone/>
              <a:defRPr sz="1200">
                <a:latin typeface="Bauhaus 93" pitchFamily="82" charset="0"/>
                <a:cs typeface="Aharoni" pitchFamily="2" charset="-79"/>
              </a:defRPr>
            </a:lvl5pPr>
          </a:lstStyle>
          <a:p>
            <a:pPr lvl="0"/>
            <a:r>
              <a:rPr lang="en-US" dirty="0"/>
              <a:t>Footer here</a:t>
            </a:r>
          </a:p>
        </p:txBody>
      </p:sp>
    </p:spTree>
    <p:extLst>
      <p:ext uri="{BB962C8B-B14F-4D97-AF65-F5344CB8AC3E}">
        <p14:creationId xmlns:p14="http://schemas.microsoft.com/office/powerpoint/2010/main" val="3783647213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BFD2C35-E6A3-49DB-90E4-0D1950537648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7420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This is your slide heading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324600"/>
            <a:ext cx="7696200" cy="381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latin typeface="Futura MdCn BT" pitchFamily="34" charset="0"/>
                <a:cs typeface="Aharoni" pitchFamily="2" charset="-79"/>
              </a:defRPr>
            </a:lvl1pPr>
            <a:lvl2pPr marL="457200" indent="0">
              <a:buNone/>
              <a:defRPr sz="1200">
                <a:latin typeface="Bauhaus 93" pitchFamily="82" charset="0"/>
                <a:cs typeface="Aharoni" pitchFamily="2" charset="-79"/>
              </a:defRPr>
            </a:lvl2pPr>
            <a:lvl3pPr marL="914400" indent="0">
              <a:buNone/>
              <a:defRPr sz="1200">
                <a:latin typeface="Bauhaus 93" pitchFamily="82" charset="0"/>
                <a:cs typeface="Aharoni" pitchFamily="2" charset="-79"/>
              </a:defRPr>
            </a:lvl3pPr>
            <a:lvl4pPr marL="1371600" indent="0">
              <a:buNone/>
              <a:defRPr sz="1200">
                <a:latin typeface="Bauhaus 93" pitchFamily="82" charset="0"/>
                <a:cs typeface="Aharoni" pitchFamily="2" charset="-79"/>
              </a:defRPr>
            </a:lvl4pPr>
            <a:lvl5pPr marL="1828800" indent="0">
              <a:buNone/>
              <a:defRPr sz="1200">
                <a:latin typeface="Bauhaus 93" pitchFamily="82" charset="0"/>
                <a:cs typeface="Aharoni" pitchFamily="2" charset="-79"/>
              </a:defRPr>
            </a:lvl5pPr>
          </a:lstStyle>
          <a:p>
            <a:pPr lvl="0"/>
            <a:r>
              <a:rPr lang="en-US" dirty="0"/>
              <a:t>Footer here</a:t>
            </a:r>
          </a:p>
        </p:txBody>
      </p:sp>
    </p:spTree>
    <p:extLst>
      <p:ext uri="{BB962C8B-B14F-4D97-AF65-F5344CB8AC3E}">
        <p14:creationId xmlns:p14="http://schemas.microsoft.com/office/powerpoint/2010/main" val="111632166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This is your slide heading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324600"/>
            <a:ext cx="7696200" cy="381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latin typeface="Futura MdCn BT" pitchFamily="34" charset="0"/>
                <a:cs typeface="Aharoni" pitchFamily="2" charset="-79"/>
              </a:defRPr>
            </a:lvl1pPr>
            <a:lvl2pPr marL="457200" indent="0">
              <a:buNone/>
              <a:defRPr sz="1200">
                <a:latin typeface="Bauhaus 93" pitchFamily="82" charset="0"/>
                <a:cs typeface="Aharoni" pitchFamily="2" charset="-79"/>
              </a:defRPr>
            </a:lvl2pPr>
            <a:lvl3pPr marL="914400" indent="0">
              <a:buNone/>
              <a:defRPr sz="1200">
                <a:latin typeface="Bauhaus 93" pitchFamily="82" charset="0"/>
                <a:cs typeface="Aharoni" pitchFamily="2" charset="-79"/>
              </a:defRPr>
            </a:lvl3pPr>
            <a:lvl4pPr marL="1371600" indent="0">
              <a:buNone/>
              <a:defRPr sz="1200">
                <a:latin typeface="Bauhaus 93" pitchFamily="82" charset="0"/>
                <a:cs typeface="Aharoni" pitchFamily="2" charset="-79"/>
              </a:defRPr>
            </a:lvl4pPr>
            <a:lvl5pPr marL="1828800" indent="0">
              <a:buNone/>
              <a:defRPr sz="1200">
                <a:latin typeface="Bauhaus 93" pitchFamily="82" charset="0"/>
                <a:cs typeface="Aharoni" pitchFamily="2" charset="-79"/>
              </a:defRPr>
            </a:lvl5pPr>
          </a:lstStyle>
          <a:p>
            <a:pPr lvl="0"/>
            <a:r>
              <a:rPr lang="en-US" dirty="0"/>
              <a:t>Footer here</a:t>
            </a:r>
          </a:p>
        </p:txBody>
      </p:sp>
    </p:spTree>
    <p:extLst>
      <p:ext uri="{BB962C8B-B14F-4D97-AF65-F5344CB8AC3E}">
        <p14:creationId xmlns:p14="http://schemas.microsoft.com/office/powerpoint/2010/main" val="213229906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57200" y="685800"/>
            <a:ext cx="8229600" cy="4953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This is your Key Statement</a:t>
            </a:r>
            <a:endParaRPr lang="en-AU" dirty="0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324600"/>
            <a:ext cx="7696200" cy="381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latin typeface="Futura MdCn BT" pitchFamily="34" charset="0"/>
                <a:cs typeface="Aharoni" pitchFamily="2" charset="-79"/>
              </a:defRPr>
            </a:lvl1pPr>
            <a:lvl2pPr marL="457200" indent="0">
              <a:buNone/>
              <a:defRPr sz="1200">
                <a:latin typeface="Bauhaus 93" pitchFamily="82" charset="0"/>
                <a:cs typeface="Aharoni" pitchFamily="2" charset="-79"/>
              </a:defRPr>
            </a:lvl2pPr>
            <a:lvl3pPr marL="914400" indent="0">
              <a:buNone/>
              <a:defRPr sz="1200">
                <a:latin typeface="Bauhaus 93" pitchFamily="82" charset="0"/>
                <a:cs typeface="Aharoni" pitchFamily="2" charset="-79"/>
              </a:defRPr>
            </a:lvl3pPr>
            <a:lvl4pPr marL="1371600" indent="0">
              <a:buNone/>
              <a:defRPr sz="1200">
                <a:latin typeface="Bauhaus 93" pitchFamily="82" charset="0"/>
                <a:cs typeface="Aharoni" pitchFamily="2" charset="-79"/>
              </a:defRPr>
            </a:lvl4pPr>
            <a:lvl5pPr marL="1828800" indent="0">
              <a:buNone/>
              <a:defRPr sz="1200">
                <a:latin typeface="Bauhaus 93" pitchFamily="82" charset="0"/>
                <a:cs typeface="Aharoni" pitchFamily="2" charset="-79"/>
              </a:defRPr>
            </a:lvl5pPr>
          </a:lstStyle>
          <a:p>
            <a:pPr lvl="0"/>
            <a:r>
              <a:rPr lang="en-US" dirty="0"/>
              <a:t>Footer here</a:t>
            </a:r>
          </a:p>
        </p:txBody>
      </p:sp>
    </p:spTree>
    <p:extLst>
      <p:ext uri="{BB962C8B-B14F-4D97-AF65-F5344CB8AC3E}">
        <p14:creationId xmlns:p14="http://schemas.microsoft.com/office/powerpoint/2010/main" val="272998979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681160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This is your slide heading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324600"/>
            <a:ext cx="7696200" cy="381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latin typeface="Futura MdCn BT" pitchFamily="34" charset="0"/>
                <a:cs typeface="Aharoni" pitchFamily="2" charset="-79"/>
              </a:defRPr>
            </a:lvl1pPr>
            <a:lvl2pPr marL="457200" indent="0">
              <a:buNone/>
              <a:defRPr sz="1200">
                <a:latin typeface="Bauhaus 93" pitchFamily="82" charset="0"/>
                <a:cs typeface="Aharoni" pitchFamily="2" charset="-79"/>
              </a:defRPr>
            </a:lvl2pPr>
            <a:lvl3pPr marL="914400" indent="0">
              <a:buNone/>
              <a:defRPr sz="1200">
                <a:latin typeface="Bauhaus 93" pitchFamily="82" charset="0"/>
                <a:cs typeface="Aharoni" pitchFamily="2" charset="-79"/>
              </a:defRPr>
            </a:lvl3pPr>
            <a:lvl4pPr marL="1371600" indent="0">
              <a:buNone/>
              <a:defRPr sz="1200">
                <a:latin typeface="Bauhaus 93" pitchFamily="82" charset="0"/>
                <a:cs typeface="Aharoni" pitchFamily="2" charset="-79"/>
              </a:defRPr>
            </a:lvl4pPr>
            <a:lvl5pPr marL="1828800" indent="0">
              <a:buNone/>
              <a:defRPr sz="1200">
                <a:latin typeface="Bauhaus 93" pitchFamily="82" charset="0"/>
                <a:cs typeface="Aharoni" pitchFamily="2" charset="-79"/>
              </a:defRPr>
            </a:lvl5pPr>
          </a:lstStyle>
          <a:p>
            <a:pPr lvl="0"/>
            <a:r>
              <a:rPr lang="en-US" dirty="0"/>
              <a:t>Footer here</a:t>
            </a:r>
          </a:p>
        </p:txBody>
      </p:sp>
    </p:spTree>
    <p:extLst>
      <p:ext uri="{BB962C8B-B14F-4D97-AF65-F5344CB8AC3E}">
        <p14:creationId xmlns:p14="http://schemas.microsoft.com/office/powerpoint/2010/main" val="2552369235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rpl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This is your slide heading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324600"/>
            <a:ext cx="7696200" cy="381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latin typeface="Futura MdCn BT" pitchFamily="34" charset="0"/>
                <a:cs typeface="Aharoni" pitchFamily="2" charset="-79"/>
              </a:defRPr>
            </a:lvl1pPr>
            <a:lvl2pPr marL="457200" indent="0">
              <a:buNone/>
              <a:defRPr sz="1200">
                <a:latin typeface="Bauhaus 93" pitchFamily="82" charset="0"/>
                <a:cs typeface="Aharoni" pitchFamily="2" charset="-79"/>
              </a:defRPr>
            </a:lvl2pPr>
            <a:lvl3pPr marL="914400" indent="0">
              <a:buNone/>
              <a:defRPr sz="1200">
                <a:latin typeface="Bauhaus 93" pitchFamily="82" charset="0"/>
                <a:cs typeface="Aharoni" pitchFamily="2" charset="-79"/>
              </a:defRPr>
            </a:lvl3pPr>
            <a:lvl4pPr marL="1371600" indent="0">
              <a:buNone/>
              <a:defRPr sz="1200">
                <a:latin typeface="Bauhaus 93" pitchFamily="82" charset="0"/>
                <a:cs typeface="Aharoni" pitchFamily="2" charset="-79"/>
              </a:defRPr>
            </a:lvl4pPr>
            <a:lvl5pPr marL="1828800" indent="0">
              <a:buNone/>
              <a:defRPr sz="1200">
                <a:latin typeface="Bauhaus 93" pitchFamily="82" charset="0"/>
                <a:cs typeface="Aharoni" pitchFamily="2" charset="-79"/>
              </a:defRPr>
            </a:lvl5pPr>
          </a:lstStyle>
          <a:p>
            <a:pPr lvl="0"/>
            <a:r>
              <a:rPr lang="en-US" dirty="0"/>
              <a:t>Footer here</a:t>
            </a:r>
          </a:p>
        </p:txBody>
      </p:sp>
    </p:spTree>
    <p:extLst>
      <p:ext uri="{BB962C8B-B14F-4D97-AF65-F5344CB8AC3E}">
        <p14:creationId xmlns:p14="http://schemas.microsoft.com/office/powerpoint/2010/main" val="248966659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een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This is your slide heading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324600"/>
            <a:ext cx="7696200" cy="381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latin typeface="Futura MdCn BT" pitchFamily="34" charset="0"/>
                <a:cs typeface="Aharoni" pitchFamily="2" charset="-79"/>
              </a:defRPr>
            </a:lvl1pPr>
            <a:lvl2pPr marL="457200" indent="0">
              <a:buNone/>
              <a:defRPr sz="1200">
                <a:latin typeface="Bauhaus 93" pitchFamily="82" charset="0"/>
                <a:cs typeface="Aharoni" pitchFamily="2" charset="-79"/>
              </a:defRPr>
            </a:lvl2pPr>
            <a:lvl3pPr marL="914400" indent="0">
              <a:buNone/>
              <a:defRPr sz="1200">
                <a:latin typeface="Bauhaus 93" pitchFamily="82" charset="0"/>
                <a:cs typeface="Aharoni" pitchFamily="2" charset="-79"/>
              </a:defRPr>
            </a:lvl3pPr>
            <a:lvl4pPr marL="1371600" indent="0">
              <a:buNone/>
              <a:defRPr sz="1200">
                <a:latin typeface="Bauhaus 93" pitchFamily="82" charset="0"/>
                <a:cs typeface="Aharoni" pitchFamily="2" charset="-79"/>
              </a:defRPr>
            </a:lvl4pPr>
            <a:lvl5pPr marL="1828800" indent="0">
              <a:buNone/>
              <a:defRPr sz="1200">
                <a:latin typeface="Bauhaus 93" pitchFamily="82" charset="0"/>
                <a:cs typeface="Aharoni" pitchFamily="2" charset="-79"/>
              </a:defRPr>
            </a:lvl5pPr>
          </a:lstStyle>
          <a:p>
            <a:pPr lvl="0"/>
            <a:r>
              <a:rPr lang="en-US" dirty="0"/>
              <a:t>Footer here</a:t>
            </a:r>
          </a:p>
        </p:txBody>
      </p:sp>
    </p:spTree>
    <p:extLst>
      <p:ext uri="{BB962C8B-B14F-4D97-AF65-F5344CB8AC3E}">
        <p14:creationId xmlns:p14="http://schemas.microsoft.com/office/powerpoint/2010/main" val="25686856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7620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</p:sldLayoutIdLst>
  <p:transition>
    <p:fade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70000"/>
        <a:buFont typeface="Wingdings" pitchFamily="2" charset="2"/>
        <a:buChar char="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bg2"/>
        </a:buClr>
        <a:buSzPct val="80000"/>
        <a:buFont typeface="Courier New" pitchFamily="49" charset="0"/>
        <a:buChar char="o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2"/>
        </a:buClr>
        <a:buFont typeface="Arial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itchFamily="2" charset="2"/>
        <a:buChar char="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itchFamily="2" charset="2"/>
        <a:buChar char="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00807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69" r:id="rId4"/>
  </p:sldLayoutIdLst>
  <p:transition>
    <p:fade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Wingdings" pitchFamily="2" charset="2"/>
        <a:buChar char="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2"/>
        </a:buClr>
        <a:buSzPct val="80000"/>
        <a:buFont typeface="Courier New" pitchFamily="49" charset="0"/>
        <a:buChar char="o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itchFamily="2" charset="2"/>
        <a:buChar char="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itchFamily="2" charset="2"/>
        <a:buChar char="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4184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8" r:id="rId4"/>
    <p:sldLayoutId id="2147483670" r:id="rId5"/>
    <p:sldLayoutId id="2147483672" r:id="rId6"/>
  </p:sldLayoutIdLst>
  <p:transition>
    <p:fade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0000"/>
        <a:buFont typeface="Wingdings" pitchFamily="2" charset="2"/>
        <a:buChar char="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/>
        </a:buClr>
        <a:buSzPct val="80000"/>
        <a:buFont typeface="Courier New" pitchFamily="49" charset="0"/>
        <a:buChar char="o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itchFamily="2" charset="2"/>
        <a:buChar char="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itchFamily="2" charset="2"/>
        <a:buChar char="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03746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73" r:id="rId6"/>
  </p:sldLayoutIdLst>
  <p:transition>
    <p:fade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1">
            <a:lumMod val="75000"/>
          </a:schemeClr>
        </a:buClr>
        <a:buSzPct val="70000"/>
        <a:buFont typeface="Wingdings" pitchFamily="2" charset="2"/>
        <a:buChar char="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bg1">
            <a:lumMod val="75000"/>
          </a:schemeClr>
        </a:buClr>
        <a:buSzPct val="80000"/>
        <a:buFont typeface="Courier New" pitchFamily="49" charset="0"/>
        <a:buChar char="o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itchFamily="2" charset="2"/>
        <a:buChar char="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itchFamily="2" charset="2"/>
        <a:buChar char="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emf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10" Type="http://schemas.openxmlformats.org/officeDocument/2006/relationships/image" Target="../media/image8.png"/><Relationship Id="rId4" Type="http://schemas.microsoft.com/office/2007/relationships/hdphoto" Target="../media/hdphoto2.wdp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emf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8.emf"/><Relationship Id="rId5" Type="http://schemas.openxmlformats.org/officeDocument/2006/relationships/image" Target="../media/image67.emf"/><Relationship Id="rId4" Type="http://schemas.openxmlformats.org/officeDocument/2006/relationships/image" Target="../media/image66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7.emf"/><Relationship Id="rId4" Type="http://schemas.openxmlformats.org/officeDocument/2006/relationships/image" Target="../media/image76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1.emf"/><Relationship Id="rId4" Type="http://schemas.openxmlformats.org/officeDocument/2006/relationships/image" Target="../media/image80.em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8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1.e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/>
          <p:cNvSpPr txBox="1">
            <a:spLocks/>
          </p:cNvSpPr>
          <p:nvPr/>
        </p:nvSpPr>
        <p:spPr>
          <a:xfrm>
            <a:off x="2667000" y="3352800"/>
            <a:ext cx="37338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Courier New" pitchFamily="49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dirty="0">
                <a:solidFill>
                  <a:schemeClr val="bg1"/>
                </a:solidFill>
                <a:latin typeface="+mj-lt"/>
                <a:cs typeface="Futura Condensed"/>
              </a:rPr>
              <a:t>Julian Berengut</a:t>
            </a:r>
          </a:p>
          <a:p>
            <a:pPr>
              <a:lnSpc>
                <a:spcPct val="80000"/>
              </a:lnSpc>
            </a:pPr>
            <a:endParaRPr lang="en-US" sz="1400" dirty="0">
              <a:solidFill>
                <a:schemeClr val="bg1"/>
              </a:solidFill>
              <a:latin typeface="+mj-lt"/>
              <a:cs typeface="Futura Condensed"/>
            </a:endParaRPr>
          </a:p>
          <a:p>
            <a:pPr>
              <a:lnSpc>
                <a:spcPct val="80000"/>
              </a:lnSpc>
            </a:pPr>
            <a:r>
              <a:rPr lang="en-US" sz="1600" dirty="0">
                <a:solidFill>
                  <a:schemeClr val="bg1"/>
                </a:solidFill>
                <a:cs typeface="Futura Condensed"/>
              </a:rPr>
              <a:t>Solvay Workshop in </a:t>
            </a:r>
            <a:r>
              <a:rPr lang="en-US" sz="1600" dirty="0" err="1">
                <a:solidFill>
                  <a:schemeClr val="bg1"/>
                </a:solidFill>
                <a:cs typeface="Futura Condensed"/>
              </a:rPr>
              <a:t>honour</a:t>
            </a:r>
            <a:r>
              <a:rPr lang="en-US" sz="1600" dirty="0">
                <a:solidFill>
                  <a:schemeClr val="bg1"/>
                </a:solidFill>
                <a:cs typeface="Futura Condensed"/>
              </a:rPr>
              <a:t> of</a:t>
            </a:r>
          </a:p>
          <a:p>
            <a:pPr>
              <a:lnSpc>
                <a:spcPct val="80000"/>
              </a:lnSpc>
            </a:pPr>
            <a:r>
              <a:rPr lang="en-US" sz="1600" dirty="0">
                <a:solidFill>
                  <a:schemeClr val="bg1"/>
                </a:solidFill>
                <a:cs typeface="Futura Condensed"/>
              </a:rPr>
              <a:t>Michel </a:t>
            </a:r>
            <a:r>
              <a:rPr lang="en-US" sz="1600" dirty="0" err="1">
                <a:solidFill>
                  <a:schemeClr val="bg1"/>
                </a:solidFill>
                <a:cs typeface="Futura Condensed"/>
              </a:rPr>
              <a:t>Godefroid</a:t>
            </a:r>
            <a:endParaRPr lang="en-US" sz="1600" dirty="0">
              <a:solidFill>
                <a:schemeClr val="bg1"/>
              </a:solidFill>
              <a:cs typeface="Futura Condensed"/>
            </a:endParaRPr>
          </a:p>
          <a:p>
            <a:pPr>
              <a:lnSpc>
                <a:spcPct val="80000"/>
              </a:lnSpc>
            </a:pPr>
            <a:r>
              <a:rPr lang="en-AU" sz="1600" dirty="0">
                <a:solidFill>
                  <a:schemeClr val="bg1"/>
                </a:solidFill>
                <a:cs typeface="Futura Condensed"/>
              </a:rPr>
              <a:t>26 November 2019</a:t>
            </a:r>
            <a:endParaRPr lang="en-US" sz="1600" dirty="0">
              <a:solidFill>
                <a:schemeClr val="bg1"/>
              </a:solidFill>
              <a:cs typeface="Futura Condensed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533400"/>
            <a:ext cx="8229600" cy="27432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4800" b="1" dirty="0"/>
              <a:t>Precision calculations of atomic and ionic spectra and searches for new physics</a:t>
            </a:r>
            <a:endParaRPr lang="en-AU" sz="4800" baseline="30000" dirty="0"/>
          </a:p>
        </p:txBody>
      </p:sp>
      <p:pic>
        <p:nvPicPr>
          <p:cNvPr id="2" name="Picture 1" descr="LandscapeColourNeg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4953000"/>
            <a:ext cx="2895600" cy="1224049"/>
          </a:xfrm>
          <a:prstGeom prst="rect">
            <a:avLst/>
          </a:prstGeom>
        </p:spPr>
      </p:pic>
      <p:pic>
        <p:nvPicPr>
          <p:cNvPr id="3" name="Picture 2" descr="AvH_Logo_n7_b_Fîrderlogo_1c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99" y="4953000"/>
            <a:ext cx="2132679" cy="1219200"/>
          </a:xfrm>
          <a:prstGeom prst="rect">
            <a:avLst/>
          </a:prstGeom>
        </p:spPr>
      </p:pic>
      <p:pic>
        <p:nvPicPr>
          <p:cNvPr id="4" name="Picture 3" descr="MPIK-Logo-Text-_weiss_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876800"/>
            <a:ext cx="1270000" cy="136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52648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Fundamental physics with atoms</a:t>
            </a:r>
          </a:p>
          <a:p>
            <a:r>
              <a:rPr lang="en-US" dirty="0"/>
              <a:t>Highly charged ion clocks</a:t>
            </a:r>
          </a:p>
          <a:p>
            <a:r>
              <a:rPr lang="en-US" dirty="0"/>
              <a:t>EBIT spectroscopy of Pr</a:t>
            </a:r>
            <a:r>
              <a:rPr lang="en-US" baseline="30000" dirty="0"/>
              <a:t>9+</a:t>
            </a:r>
          </a:p>
          <a:p>
            <a:r>
              <a:rPr lang="en-US" dirty="0"/>
              <a:t>CI+MBPT and </a:t>
            </a:r>
            <a:r>
              <a:rPr lang="en-US" dirty="0" err="1"/>
              <a:t>AMBiT</a:t>
            </a:r>
            <a:endParaRPr lang="en-US" dirty="0"/>
          </a:p>
          <a:p>
            <a:r>
              <a:rPr lang="en-US" dirty="0"/>
              <a:t>Isotope shifts and King plot nonlinearities</a:t>
            </a:r>
          </a:p>
          <a:p>
            <a:pPr marL="0" indent="0">
              <a:buNone/>
            </a:pP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363285928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Fundamental physics with atoms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Highly charged ion clocks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EBIT spectroscopy of Pr</a:t>
            </a:r>
            <a:r>
              <a:rPr lang="en-US" baseline="30000" dirty="0">
                <a:solidFill>
                  <a:schemeClr val="bg1">
                    <a:lumMod val="65000"/>
                  </a:schemeClr>
                </a:solidFill>
              </a:rPr>
              <a:t>9+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CI+MBPT and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AMBiT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Isotope shifts and King plot nonlinearities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43878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Stringent tests of QED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‘Simple’ systems lead to accurate values of fundamental constants and stringent tests of QED.</a:t>
            </a:r>
          </a:p>
          <a:p>
            <a:pPr lvl="1"/>
            <a:r>
              <a:rPr lang="en-US" dirty="0"/>
              <a:t>Electron, </a:t>
            </a:r>
            <a:r>
              <a:rPr lang="en-US" dirty="0" err="1"/>
              <a:t>muon</a:t>
            </a:r>
            <a:r>
              <a:rPr lang="en-US" dirty="0"/>
              <a:t> magnetic moment “g – 2” in a Penning Trap</a:t>
            </a:r>
          </a:p>
          <a:p>
            <a:pPr lvl="1"/>
            <a:r>
              <a:rPr lang="en-US" dirty="0"/>
              <a:t>Spectra of </a:t>
            </a:r>
            <a:r>
              <a:rPr lang="en-US" dirty="0" err="1"/>
              <a:t>hydrogenic</a:t>
            </a:r>
            <a:r>
              <a:rPr lang="en-US" dirty="0"/>
              <a:t> species (more recently Li-like)</a:t>
            </a:r>
          </a:p>
          <a:p>
            <a:pPr lvl="1"/>
            <a:r>
              <a:rPr lang="en-US" dirty="0"/>
              <a:t>Spectrum of </a:t>
            </a:r>
            <a:r>
              <a:rPr lang="en-US" dirty="0" err="1"/>
              <a:t>muonic</a:t>
            </a:r>
            <a:r>
              <a:rPr lang="en-US" dirty="0"/>
              <a:t> hydrogen – proton size puzzle</a:t>
            </a:r>
          </a:p>
          <a:p>
            <a:pPr lvl="1"/>
            <a:r>
              <a:rPr lang="en-US" dirty="0"/>
              <a:t>Spectrum of </a:t>
            </a:r>
            <a:r>
              <a:rPr lang="en-US" dirty="0" err="1"/>
              <a:t>antihydrogen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CPT invariance test</a:t>
            </a:r>
          </a:p>
          <a:p>
            <a:pPr lvl="1"/>
            <a:r>
              <a:rPr lang="en-US" dirty="0"/>
              <a:t>Spectrum of He, He</a:t>
            </a:r>
            <a:r>
              <a:rPr lang="en-US" baseline="30000" dirty="0"/>
              <a:t>+</a:t>
            </a:r>
            <a:r>
              <a:rPr lang="en-US" dirty="0"/>
              <a:t>, H</a:t>
            </a:r>
            <a:r>
              <a:rPr lang="en-US" baseline="-25000" dirty="0"/>
              <a:t>2</a:t>
            </a:r>
            <a:r>
              <a:rPr lang="en-US" dirty="0"/>
              <a:t> , H</a:t>
            </a:r>
            <a:r>
              <a:rPr lang="en-US" baseline="-25000" dirty="0"/>
              <a:t>2</a:t>
            </a:r>
            <a:r>
              <a:rPr lang="en-US" baseline="30000" dirty="0"/>
              <a:t>+</a:t>
            </a:r>
            <a:r>
              <a:rPr lang="en-US" dirty="0"/>
              <a:t>, HD</a:t>
            </a:r>
            <a:r>
              <a:rPr lang="en-US" baseline="30000" dirty="0"/>
              <a:t>+</a:t>
            </a:r>
            <a:r>
              <a:rPr lang="en-US" dirty="0"/>
              <a:t>, </a:t>
            </a:r>
            <a:r>
              <a:rPr lang="mr-IN" dirty="0"/>
              <a:t>…</a:t>
            </a:r>
            <a:endParaRPr lang="en-US" dirty="0"/>
          </a:p>
          <a:p>
            <a:pPr lvl="1"/>
            <a:r>
              <a:rPr lang="en-US" dirty="0"/>
              <a:t>Strong field QED using g-factor of highly-charged ions</a:t>
            </a:r>
          </a:p>
          <a:p>
            <a:endParaRPr lang="en-US" baseline="30000" dirty="0"/>
          </a:p>
          <a:p>
            <a:r>
              <a:rPr lang="en-US" dirty="0"/>
              <a:t>Accuracy levels in the best cases are order 10</a:t>
            </a:r>
            <a:r>
              <a:rPr lang="en-US" baseline="30000" dirty="0"/>
              <a:t>-11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1125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most accurately measured quantity in physics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most accurately measured number in physics is a ratio of atomic clock transitions (NIST)</a:t>
            </a:r>
            <a:r>
              <a:rPr lang="en-US" baseline="30000" dirty="0"/>
              <a:t>1</a:t>
            </a:r>
            <a:r>
              <a:rPr lang="en-US" dirty="0"/>
              <a:t>:</a:t>
            </a:r>
          </a:p>
          <a:p>
            <a:pPr lvl="1"/>
            <a:r>
              <a:rPr lang="is-IS" sz="2400" dirty="0">
                <a:latin typeface="Symbol" charset="2"/>
                <a:cs typeface="Symbol" charset="2"/>
              </a:rPr>
              <a:t>n</a:t>
            </a:r>
            <a:r>
              <a:rPr lang="is-IS" sz="2400" baseline="-25000" dirty="0"/>
              <a:t>Al+</a:t>
            </a:r>
            <a:r>
              <a:rPr lang="is-IS" sz="2400" dirty="0"/>
              <a:t>/</a:t>
            </a:r>
            <a:r>
              <a:rPr lang="is-IS" sz="2400" dirty="0">
                <a:latin typeface="Symbol" charset="2"/>
                <a:cs typeface="Symbol" charset="2"/>
              </a:rPr>
              <a:t>n</a:t>
            </a:r>
            <a:r>
              <a:rPr lang="is-IS" sz="2400" baseline="-25000" dirty="0"/>
              <a:t>Hg+</a:t>
            </a:r>
            <a:r>
              <a:rPr lang="is-IS" sz="2400" dirty="0"/>
              <a:t> = 1.052871833148990438 (55)</a:t>
            </a:r>
            <a:endParaRPr lang="en-US" sz="2400" dirty="0"/>
          </a:p>
          <a:p>
            <a:pPr marL="457200" lvl="1" indent="0">
              <a:buNone/>
            </a:pPr>
            <a:r>
              <a:rPr lang="en-US" sz="2400" dirty="0"/>
              <a:t>	</a:t>
            </a:r>
            <a:r>
              <a:rPr lang="en-US" dirty="0"/>
              <a:t>(fractional uncertainty </a:t>
            </a:r>
            <a:r>
              <a:rPr lang="nb-NO" dirty="0"/>
              <a:t>5.2 × 10</a:t>
            </a:r>
            <a:r>
              <a:rPr lang="nb-NO" baseline="30000" dirty="0"/>
              <a:t>–17</a:t>
            </a:r>
            <a:r>
              <a:rPr lang="nb-NO" dirty="0"/>
              <a:t>)</a:t>
            </a:r>
            <a:endParaRPr lang="en-US" dirty="0"/>
          </a:p>
          <a:p>
            <a:r>
              <a:rPr lang="en-US" dirty="0"/>
              <a:t>More recent (RIKEN)</a:t>
            </a:r>
            <a:r>
              <a:rPr lang="en-US" baseline="30000" dirty="0"/>
              <a:t>2</a:t>
            </a:r>
            <a:r>
              <a:rPr lang="en-US" dirty="0"/>
              <a:t>: </a:t>
            </a:r>
          </a:p>
          <a:p>
            <a:pPr lvl="1"/>
            <a:r>
              <a:rPr lang="is-IS" sz="2400" dirty="0">
                <a:latin typeface="Symbol" charset="2"/>
                <a:cs typeface="Symbol" charset="2"/>
              </a:rPr>
              <a:t>n</a:t>
            </a:r>
            <a:r>
              <a:rPr lang="is-IS" sz="2400" baseline="-25000" dirty="0"/>
              <a:t>Yb</a:t>
            </a:r>
            <a:r>
              <a:rPr lang="is-IS" sz="2400" dirty="0"/>
              <a:t>/</a:t>
            </a:r>
            <a:r>
              <a:rPr lang="is-IS" sz="2400" dirty="0">
                <a:latin typeface="Symbol" charset="2"/>
                <a:cs typeface="Symbol" charset="2"/>
              </a:rPr>
              <a:t>n</a:t>
            </a:r>
            <a:r>
              <a:rPr lang="is-IS" sz="2400" baseline="-25000" dirty="0"/>
              <a:t>Sr</a:t>
            </a:r>
            <a:r>
              <a:rPr lang="is-IS" sz="2400" dirty="0"/>
              <a:t>  = 1.207507039343337749 (55)</a:t>
            </a:r>
            <a:br>
              <a:rPr lang="is-IS" sz="2400" dirty="0"/>
            </a:br>
            <a:r>
              <a:rPr lang="is-IS" sz="2400" dirty="0"/>
              <a:t>	</a:t>
            </a:r>
            <a:r>
              <a:rPr lang="en-US" dirty="0"/>
              <a:t>(fractional uncertainty </a:t>
            </a:r>
            <a:r>
              <a:rPr lang="nb-NO" dirty="0"/>
              <a:t>4.6 × 10</a:t>
            </a:r>
            <a:r>
              <a:rPr lang="nb-NO" baseline="30000" dirty="0"/>
              <a:t>–17</a:t>
            </a:r>
            <a:r>
              <a:rPr lang="nb-NO" dirty="0"/>
              <a:t>)</a:t>
            </a:r>
            <a:endParaRPr lang="en-US" dirty="0"/>
          </a:p>
          <a:p>
            <a:pPr lvl="1"/>
            <a:endParaRPr lang="en-US" sz="2400" dirty="0"/>
          </a:p>
          <a:p>
            <a:r>
              <a:rPr lang="en-US" dirty="0"/>
              <a:t>Unlike the simpler systems, we cannot calculate the spectrum below around 1% accuracy.</a:t>
            </a:r>
          </a:p>
          <a:p>
            <a:r>
              <a:rPr lang="en-US" dirty="0"/>
              <a:t>So what can we do with these?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0" baseline="30000" dirty="0"/>
              <a:t>1</a:t>
            </a:r>
            <a:r>
              <a:rPr lang="en-US" dirty="0"/>
              <a:t>Rosenband et al. Science 319, 1808 (2008)       </a:t>
            </a:r>
            <a:r>
              <a:rPr lang="en-US" i="0" baseline="30000" dirty="0"/>
              <a:t>2</a:t>
            </a:r>
            <a:r>
              <a:rPr lang="en-US" dirty="0"/>
              <a:t>Nemitz et al. Nat. Photonics 10, 258 (2016)</a:t>
            </a:r>
          </a:p>
        </p:txBody>
      </p:sp>
    </p:spTree>
    <p:extLst>
      <p:ext uri="{BB962C8B-B14F-4D97-AF65-F5344CB8AC3E}">
        <p14:creationId xmlns:p14="http://schemas.microsoft.com/office/powerpoint/2010/main" val="251134394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 with atoms in the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Atomic parity violation</a:t>
            </a:r>
          </a:p>
          <a:p>
            <a:pPr lvl="1"/>
            <a:r>
              <a:rPr lang="en-US" dirty="0"/>
              <a:t>Limits running of sin</a:t>
            </a:r>
            <a:r>
              <a:rPr lang="en-US" baseline="30000" dirty="0"/>
              <a:t>2</a:t>
            </a:r>
            <a:r>
              <a:rPr lang="en-US" i="1" dirty="0">
                <a:latin typeface="Symbol" charset="2"/>
                <a:cs typeface="Symbol" charset="2"/>
              </a:rPr>
              <a:t>q</a:t>
            </a:r>
            <a:r>
              <a:rPr lang="en-US" i="1" baseline="-25000" dirty="0"/>
              <a:t>W</a:t>
            </a:r>
            <a:r>
              <a:rPr lang="en-US" dirty="0"/>
              <a:t> at low energy; limits on extra Z boson.</a:t>
            </a:r>
          </a:p>
          <a:p>
            <a:r>
              <a:rPr lang="en-US" dirty="0"/>
              <a:t>Searches for </a:t>
            </a:r>
            <a:r>
              <a:rPr lang="en-US" dirty="0" err="1"/>
              <a:t>eEDM</a:t>
            </a:r>
            <a:r>
              <a:rPr lang="en-US" dirty="0"/>
              <a:t>, </a:t>
            </a:r>
            <a:r>
              <a:rPr lang="en-US" dirty="0" err="1"/>
              <a:t>nEDM</a:t>
            </a:r>
            <a:endParaRPr lang="en-US" dirty="0"/>
          </a:p>
          <a:p>
            <a:r>
              <a:rPr lang="en-US" dirty="0"/>
              <a:t>Tests of Lorentz symmetry, local position invariance, CPT</a:t>
            </a:r>
          </a:p>
          <a:p>
            <a:r>
              <a:rPr lang="en-US" dirty="0"/>
              <a:t>Limits on time variations of </a:t>
            </a:r>
            <a:r>
              <a:rPr lang="en-US" dirty="0">
                <a:latin typeface="Symbol" charset="2"/>
                <a:cs typeface="Symbol" charset="2"/>
              </a:rPr>
              <a:t>a, m</a:t>
            </a:r>
            <a:endParaRPr lang="en-US" dirty="0"/>
          </a:p>
          <a:p>
            <a:r>
              <a:rPr lang="en-US" dirty="0"/>
              <a:t>Coupling of fundamental constants to gravity; </a:t>
            </a:r>
            <a:r>
              <a:rPr lang="en-US" dirty="0" err="1"/>
              <a:t>axion</a:t>
            </a:r>
            <a:r>
              <a:rPr lang="en-US" dirty="0"/>
              <a:t> or scalar </a:t>
            </a:r>
            <a:r>
              <a:rPr lang="en-US" dirty="0" err="1"/>
              <a:t>axion</a:t>
            </a:r>
            <a:r>
              <a:rPr lang="en-US" dirty="0"/>
              <a:t>-like particle searches (dark matter candidate)</a:t>
            </a:r>
          </a:p>
          <a:p>
            <a:endParaRPr lang="en-US" dirty="0">
              <a:cs typeface="Symbol" charset="2"/>
            </a:endParaRPr>
          </a:p>
          <a:p>
            <a:r>
              <a:rPr lang="en-US" dirty="0">
                <a:cs typeface="Symbol" charset="2"/>
              </a:rPr>
              <a:t>Generally, look for changes under different conditions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37564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Fundamental physics with atoms</a:t>
            </a:r>
          </a:p>
          <a:p>
            <a:r>
              <a:rPr lang="en-US" dirty="0"/>
              <a:t>Highly charged ion clocks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EBIT spectroscopy of Pr</a:t>
            </a:r>
            <a:r>
              <a:rPr lang="en-US" baseline="30000" dirty="0">
                <a:solidFill>
                  <a:schemeClr val="bg1">
                    <a:lumMod val="65000"/>
                  </a:schemeClr>
                </a:solidFill>
              </a:rPr>
              <a:t>9+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CI+MBPT and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AMBiT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Isotope shifts and King plot nonlinearities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74310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 Math"/>
              </a:rPr>
              <a:t>α</a:t>
            </a:r>
            <a:r>
              <a:rPr lang="en-US" dirty="0"/>
              <a:t>-variation limits from optical atomic clocks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5638800" cy="1524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bg1"/>
                </a:solidFill>
              </a:rPr>
              <a:t>Best current limit (Hg</a:t>
            </a:r>
            <a:r>
              <a:rPr lang="en-US" baseline="30000" dirty="0">
                <a:solidFill>
                  <a:schemeClr val="bg1"/>
                </a:solidFill>
              </a:rPr>
              <a:t>+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vs</a:t>
            </a:r>
            <a:r>
              <a:rPr lang="en-US" dirty="0">
                <a:solidFill>
                  <a:schemeClr val="bg1"/>
                </a:solidFill>
              </a:rPr>
              <a:t> Al</a:t>
            </a:r>
            <a:r>
              <a:rPr lang="en-US" baseline="30000" dirty="0">
                <a:solidFill>
                  <a:schemeClr val="bg1"/>
                </a:solidFill>
              </a:rPr>
              <a:t>+</a:t>
            </a:r>
            <a:r>
              <a:rPr lang="en-US" dirty="0">
                <a:solidFill>
                  <a:schemeClr val="bg1"/>
                </a:solidFill>
              </a:rPr>
              <a:t>)</a:t>
            </a:r>
            <a:r>
              <a:rPr lang="en-AU" dirty="0">
                <a:solidFill>
                  <a:schemeClr val="bg1"/>
                </a:solidFill>
              </a:rPr>
              <a:t>:</a:t>
            </a:r>
          </a:p>
          <a:p>
            <a:pPr marL="400050" lvl="1" indent="0">
              <a:buNone/>
            </a:pPr>
            <a:r>
              <a:rPr lang="en-US" sz="1600" i="1" dirty="0" err="1">
                <a:latin typeface="+mj-lt"/>
              </a:rPr>
              <a:t>Rosenband</a:t>
            </a:r>
            <a:r>
              <a:rPr lang="en-US" sz="1600" i="1" dirty="0">
                <a:latin typeface="+mj-lt"/>
              </a:rPr>
              <a:t> et al., Science 319, 1808 (2008)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463675"/>
            <a:ext cx="36703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819400"/>
            <a:ext cx="255503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Content Placeholder 2"/>
          <p:cNvSpPr txBox="1">
            <a:spLocks/>
          </p:cNvSpPr>
          <p:nvPr/>
        </p:nvSpPr>
        <p:spPr>
          <a:xfrm>
            <a:off x="457200" y="2081287"/>
            <a:ext cx="5638800" cy="1195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dirty="0"/>
              <a:t>Clock sensitivity to </a:t>
            </a:r>
            <a:r>
              <a:rPr lang="en-US" dirty="0">
                <a:latin typeface="Cambria Math"/>
              </a:rPr>
              <a:t>α-variation</a:t>
            </a:r>
            <a:r>
              <a:rPr lang="en-AU" dirty="0"/>
              <a:t>:</a:t>
            </a:r>
          </a:p>
        </p:txBody>
      </p:sp>
      <p:pic>
        <p:nvPicPr>
          <p:cNvPr id="9" name="Picture 8" descr="frac_Delta_omega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971800"/>
            <a:ext cx="16891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6479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819400"/>
            <a:ext cx="255503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Content Placeholder 2"/>
          <p:cNvSpPr txBox="1">
            <a:spLocks/>
          </p:cNvSpPr>
          <p:nvPr/>
        </p:nvSpPr>
        <p:spPr>
          <a:xfrm>
            <a:off x="457200" y="2081287"/>
            <a:ext cx="5638800" cy="1195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dirty="0"/>
              <a:t>Clock sensitivity to </a:t>
            </a:r>
            <a:r>
              <a:rPr lang="en-US" dirty="0">
                <a:latin typeface="Cambria Math"/>
              </a:rPr>
              <a:t>α-variation</a:t>
            </a:r>
            <a:r>
              <a:rPr lang="en-AU" dirty="0"/>
              <a:t>:</a:t>
            </a:r>
          </a:p>
        </p:txBody>
      </p:sp>
      <p:pic>
        <p:nvPicPr>
          <p:cNvPr id="29" name="Picture 28" descr="frac_Delta_omega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971800"/>
            <a:ext cx="1689100" cy="647700"/>
          </a:xfrm>
          <a:prstGeom prst="rect">
            <a:avLst/>
          </a:prstGeom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621" y="4676514"/>
            <a:ext cx="4840287" cy="141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 Math"/>
              </a:rPr>
              <a:t>α</a:t>
            </a:r>
            <a:r>
              <a:rPr lang="en-US" dirty="0"/>
              <a:t>-variation limits from optical atomic clocks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Dzuba</a:t>
            </a:r>
            <a:r>
              <a:rPr lang="en-US" dirty="0"/>
              <a:t>, </a:t>
            </a:r>
            <a:r>
              <a:rPr lang="en-US" dirty="0" err="1"/>
              <a:t>Flambaum</a:t>
            </a:r>
            <a:r>
              <a:rPr lang="en-US" dirty="0"/>
              <a:t>, Webb, PRL 82, 888 (1999); </a:t>
            </a:r>
            <a:r>
              <a:rPr lang="en-US" dirty="0" err="1"/>
              <a:t>Dzuba</a:t>
            </a:r>
            <a:r>
              <a:rPr lang="en-US" dirty="0"/>
              <a:t> &amp; </a:t>
            </a:r>
            <a:r>
              <a:rPr lang="en-US" dirty="0" err="1"/>
              <a:t>Flambaum</a:t>
            </a:r>
            <a:r>
              <a:rPr lang="en-US" dirty="0"/>
              <a:t>, PRA 77, 012515 (2008)</a:t>
            </a:r>
            <a:endParaRPr lang="en-AU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4267200"/>
            <a:ext cx="19050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Hg</a:t>
            </a:r>
            <a:r>
              <a:rPr lang="en-US" baseline="30000" dirty="0"/>
              <a:t>+</a:t>
            </a:r>
            <a:r>
              <a:rPr lang="en-US" dirty="0"/>
              <a:t> clock :</a:t>
            </a:r>
            <a:endParaRPr lang="en-US" dirty="0">
              <a:ea typeface="Cambria Math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864175" y="2628332"/>
            <a:ext cx="5791199" cy="5867609"/>
            <a:chOff x="3864175" y="2628332"/>
            <a:chExt cx="5791199" cy="5867609"/>
          </a:xfrm>
        </p:grpSpPr>
        <p:pic>
          <p:nvPicPr>
            <p:cNvPr id="35" name="Picture 4" descr="C:\Users\Gut\Desktop\JULS PPT\COLLATERAL\notepad03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175" y="2628332"/>
              <a:ext cx="5791199" cy="5867609"/>
            </a:xfrm>
            <a:prstGeom prst="rect">
              <a:avLst/>
            </a:prstGeom>
            <a:noFill/>
            <a:effectLst>
              <a:outerShdw blurRad="165100" dist="215900" dir="486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1337" y="3399073"/>
              <a:ext cx="2808883" cy="2433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962" y="3766175"/>
            <a:ext cx="363077" cy="27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172" y="4348001"/>
            <a:ext cx="363077" cy="27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136" y="5220740"/>
            <a:ext cx="363077" cy="27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5638800" cy="1524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bg1"/>
                </a:solidFill>
              </a:rPr>
              <a:t>Best current limit (Hg</a:t>
            </a:r>
            <a:r>
              <a:rPr lang="en-US" baseline="30000" dirty="0">
                <a:solidFill>
                  <a:schemeClr val="bg1"/>
                </a:solidFill>
              </a:rPr>
              <a:t>+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vs</a:t>
            </a:r>
            <a:r>
              <a:rPr lang="en-US" dirty="0">
                <a:solidFill>
                  <a:schemeClr val="bg1"/>
                </a:solidFill>
              </a:rPr>
              <a:t> Al</a:t>
            </a:r>
            <a:r>
              <a:rPr lang="en-US" baseline="30000" dirty="0">
                <a:solidFill>
                  <a:schemeClr val="bg1"/>
                </a:solidFill>
              </a:rPr>
              <a:t>+</a:t>
            </a:r>
            <a:r>
              <a:rPr lang="en-US" dirty="0">
                <a:solidFill>
                  <a:schemeClr val="bg1"/>
                </a:solidFill>
              </a:rPr>
              <a:t>)</a:t>
            </a:r>
            <a:r>
              <a:rPr lang="en-AU" dirty="0">
                <a:solidFill>
                  <a:schemeClr val="bg1"/>
                </a:solidFill>
              </a:rPr>
              <a:t>:</a:t>
            </a:r>
          </a:p>
          <a:p>
            <a:pPr marL="400050" lvl="1" indent="0">
              <a:buNone/>
            </a:pPr>
            <a:r>
              <a:rPr lang="en-US" sz="1600" i="1" dirty="0" err="1">
                <a:latin typeface="+mj-lt"/>
              </a:rPr>
              <a:t>Rosenband</a:t>
            </a:r>
            <a:r>
              <a:rPr lang="en-US" sz="1600" i="1" dirty="0">
                <a:latin typeface="+mj-lt"/>
              </a:rPr>
              <a:t> et al., Science 319, 1808 (2008)</a:t>
            </a: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463675"/>
            <a:ext cx="36703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794729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3000" fill="hold" nodeType="click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3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48" y="1845562"/>
            <a:ext cx="5449887" cy="269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 Math"/>
              </a:rPr>
              <a:t>α</a:t>
            </a:r>
            <a:r>
              <a:rPr lang="en-US" dirty="0"/>
              <a:t>-sensitivity</a:t>
            </a:r>
            <a:endParaRPr lang="en-A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/>
          </a:p>
        </p:txBody>
      </p:sp>
      <p:grpSp>
        <p:nvGrpSpPr>
          <p:cNvPr id="25" name="Group 24"/>
          <p:cNvGrpSpPr/>
          <p:nvPr/>
        </p:nvGrpSpPr>
        <p:grpSpPr>
          <a:xfrm>
            <a:off x="3928283" y="1845562"/>
            <a:ext cx="5791199" cy="5867609"/>
            <a:chOff x="3785910" y="1845562"/>
            <a:chExt cx="5791199" cy="5867609"/>
          </a:xfrm>
        </p:grpSpPr>
        <p:pic>
          <p:nvPicPr>
            <p:cNvPr id="13" name="Picture 4" descr="C:\Users\Gut\Desktop\JULS PPT\COLLATERAL\notepad03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910" y="1845562"/>
              <a:ext cx="5791199" cy="5867609"/>
            </a:xfrm>
            <a:prstGeom prst="rect">
              <a:avLst/>
            </a:prstGeom>
            <a:noFill/>
            <a:effectLst>
              <a:outerShdw blurRad="165100" dist="215900" dir="486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3072" y="2385470"/>
              <a:ext cx="2808883" cy="2433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390" y="4777986"/>
            <a:ext cx="2331310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21" y="4651761"/>
            <a:ext cx="3614737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9081184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3000" fill="hold" nodeType="click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35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3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35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 isoelectronic sequence</a:t>
            </a:r>
            <a:endParaRPr lang="en-AU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035" y="1905000"/>
            <a:ext cx="7789366" cy="475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46" y="1176975"/>
            <a:ext cx="3530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9095384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1891375"/>
            <a:ext cx="7467600" cy="474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HCI level crossings: Ag isoelectronic sequence</a:t>
            </a:r>
            <a:endParaRPr lang="en-AU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46" y="1176975"/>
            <a:ext cx="3530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Oval 23"/>
          <p:cNvSpPr/>
          <p:nvPr/>
        </p:nvSpPr>
        <p:spPr>
          <a:xfrm>
            <a:off x="5219700" y="3759200"/>
            <a:ext cx="381000" cy="381000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bg1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TextBox 25"/>
          <p:cNvSpPr txBox="1"/>
          <p:nvPr/>
        </p:nvSpPr>
        <p:spPr>
          <a:xfrm>
            <a:off x="5486400" y="2419290"/>
            <a:ext cx="8002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Pm</a:t>
            </a:r>
            <a:r>
              <a:rPr lang="en-US" sz="2000" baseline="30000" dirty="0">
                <a:solidFill>
                  <a:schemeClr val="bg1"/>
                </a:solidFill>
              </a:rPr>
              <a:t>14+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5469466" y="2827867"/>
            <a:ext cx="237067" cy="914400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876" y="5768767"/>
            <a:ext cx="1603375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Placeholder 17"/>
          <p:cNvSpPr txBox="1">
            <a:spLocks/>
          </p:cNvSpPr>
          <p:nvPr/>
        </p:nvSpPr>
        <p:spPr>
          <a:xfrm>
            <a:off x="457200" y="6324600"/>
            <a:ext cx="7696200" cy="38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i="1" dirty="0">
                <a:latin typeface="+mj-lt"/>
              </a:rPr>
              <a:t>Berengut, </a:t>
            </a:r>
            <a:r>
              <a:rPr lang="en-US" sz="1600" i="1" dirty="0" err="1">
                <a:latin typeface="+mj-lt"/>
              </a:rPr>
              <a:t>Dzuba</a:t>
            </a:r>
            <a:r>
              <a:rPr lang="en-US" sz="1600" i="1" dirty="0">
                <a:latin typeface="+mj-lt"/>
              </a:rPr>
              <a:t>, </a:t>
            </a:r>
            <a:r>
              <a:rPr lang="en-US" sz="1600" i="1" dirty="0" err="1">
                <a:latin typeface="+mj-lt"/>
              </a:rPr>
              <a:t>Flambaum</a:t>
            </a:r>
            <a:r>
              <a:rPr lang="en-US" sz="1600" i="1" dirty="0">
                <a:latin typeface="+mj-lt"/>
              </a:rPr>
              <a:t>, PRL 105, 120801 (2010)</a:t>
            </a:r>
            <a:endParaRPr lang="en-AU" sz="16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992931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48" y="1845562"/>
            <a:ext cx="5449887" cy="269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Enhancement of </a:t>
            </a:r>
            <a:r>
              <a:rPr lang="en-US" dirty="0">
                <a:latin typeface="Cambria Math"/>
              </a:rPr>
              <a:t>α</a:t>
            </a:r>
            <a:r>
              <a:rPr lang="en-US" dirty="0"/>
              <a:t>-variation in HCIs</a:t>
            </a:r>
            <a:endParaRPr lang="en-A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/>
          </a:p>
        </p:txBody>
      </p:sp>
      <p:grpSp>
        <p:nvGrpSpPr>
          <p:cNvPr id="11" name="Group 10"/>
          <p:cNvGrpSpPr/>
          <p:nvPr/>
        </p:nvGrpSpPr>
        <p:grpSpPr>
          <a:xfrm>
            <a:off x="4114800" y="1600200"/>
            <a:ext cx="5791199" cy="5867609"/>
            <a:chOff x="2430275" y="1417638"/>
            <a:chExt cx="5791199" cy="5867609"/>
          </a:xfrm>
        </p:grpSpPr>
        <p:pic>
          <p:nvPicPr>
            <p:cNvPr id="12" name="Picture 4" descr="C:\Users\Gut\Desktop\JULS PPT\COLLATERAL\notepad03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275" y="1417638"/>
              <a:ext cx="5791199" cy="5867609"/>
            </a:xfrm>
            <a:prstGeom prst="rect">
              <a:avLst/>
            </a:prstGeom>
            <a:noFill/>
            <a:effectLst>
              <a:outerShdw blurRad="165100" dist="215900" dir="486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7382" y="2188379"/>
              <a:ext cx="2808883" cy="2433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327" y="4580895"/>
              <a:ext cx="2331310" cy="965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800" y="3319869"/>
            <a:ext cx="363077" cy="27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368" y="4192608"/>
            <a:ext cx="363077" cy="27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647" y="4804049"/>
            <a:ext cx="363077" cy="27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532" y="2738043"/>
            <a:ext cx="363077" cy="27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0680716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3000" fill="hold" nodeType="click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3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64707006"/>
              </p:ext>
            </p:extLst>
          </p:nvPr>
        </p:nvGraphicFramePr>
        <p:xfrm>
          <a:off x="1600200" y="1905000"/>
          <a:ext cx="5486400" cy="375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5829300" y="2514600"/>
            <a:ext cx="752030" cy="2971800"/>
          </a:xfrm>
          <a:prstGeom prst="rect">
            <a:avLst/>
          </a:prstGeom>
          <a:gradFill>
            <a:gsLst>
              <a:gs pos="0">
                <a:schemeClr val="bg2">
                  <a:lumMod val="90000"/>
                  <a:lumOff val="10000"/>
                </a:scheme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2971800" y="5135880"/>
            <a:ext cx="794758" cy="45719"/>
          </a:xfrm>
          <a:prstGeom prst="rect">
            <a:avLst/>
          </a:prstGeom>
          <a:gradFill>
            <a:gsLst>
              <a:gs pos="0">
                <a:schemeClr val="bg2">
                  <a:lumMod val="90000"/>
                  <a:lumOff val="10000"/>
                </a:scheme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Clock </a:t>
            </a:r>
            <a:r>
              <a:rPr lang="en-US" dirty="0">
                <a:latin typeface="Cambria Math"/>
              </a:rPr>
              <a:t>α</a:t>
            </a:r>
            <a:r>
              <a:rPr lang="en-US" dirty="0"/>
              <a:t>-variation sensitivity: q-values (cm</a:t>
            </a:r>
            <a:r>
              <a:rPr lang="en-US" baseline="30000" dirty="0"/>
              <a:t>-1</a:t>
            </a:r>
            <a:r>
              <a:rPr lang="en-US" dirty="0"/>
              <a:t>)</a:t>
            </a:r>
            <a:endParaRPr lang="en-AU" dirty="0"/>
          </a:p>
        </p:txBody>
      </p:sp>
      <p:sp>
        <p:nvSpPr>
          <p:cNvPr id="21" name="TextBox 20"/>
          <p:cNvSpPr txBox="1"/>
          <p:nvPr/>
        </p:nvSpPr>
        <p:spPr>
          <a:xfrm>
            <a:off x="3054633" y="4763968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1600</a:t>
            </a:r>
            <a:endParaRPr lang="en-AU" baseline="300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43223" y="2145268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260,000</a:t>
            </a:r>
            <a:endParaRPr lang="en-AU" baseline="300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43070" y="42672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52,000</a:t>
            </a:r>
            <a:endParaRPr lang="en-AU" baseline="300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49809" y="4648200"/>
            <a:ext cx="794758" cy="531018"/>
          </a:xfrm>
          <a:prstGeom prst="rect">
            <a:avLst/>
          </a:prstGeom>
          <a:gradFill>
            <a:gsLst>
              <a:gs pos="0">
                <a:schemeClr val="bg2">
                  <a:lumMod val="90000"/>
                  <a:lumOff val="10000"/>
                </a:scheme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122" name="Picture 2" descr="C:\Users\Gut\Desktop\JULS PPT\JULS-CLOTH-BG-GREE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3" t="75555"/>
          <a:stretch/>
        </p:blipFill>
        <p:spPr bwMode="auto">
          <a:xfrm>
            <a:off x="2466133" y="5179218"/>
            <a:ext cx="666572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025199" y="5264150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Fe</a:t>
            </a:r>
            <a:r>
              <a:rPr lang="en-US" b="1" baseline="30000" dirty="0">
                <a:solidFill>
                  <a:schemeClr val="bg1"/>
                </a:solidFill>
              </a:rPr>
              <a:t>+</a:t>
            </a:r>
            <a:endParaRPr lang="en-AU" b="1" baseline="30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64916" y="5260459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Hg</a:t>
            </a:r>
            <a:r>
              <a:rPr lang="en-US" b="1" baseline="30000" dirty="0">
                <a:solidFill>
                  <a:schemeClr val="bg1"/>
                </a:solidFill>
              </a:rPr>
              <a:t>+</a:t>
            </a:r>
            <a:endParaRPr lang="en-AU" b="1" baseline="30000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538413" y="5181600"/>
            <a:ext cx="4417218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98993" y="5260459"/>
            <a:ext cx="71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Sm</a:t>
            </a:r>
            <a:r>
              <a:rPr lang="en-US" b="1" baseline="30000" dirty="0">
                <a:solidFill>
                  <a:schemeClr val="bg1"/>
                </a:solidFill>
              </a:rPr>
              <a:t>14+</a:t>
            </a:r>
            <a:endParaRPr lang="en-AU" b="1" baseline="30000" dirty="0">
              <a:solidFill>
                <a:schemeClr val="bg1"/>
              </a:solidFill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Berengut</a:t>
            </a:r>
            <a:r>
              <a:rPr lang="en-US" dirty="0"/>
              <a:t>, </a:t>
            </a:r>
            <a:r>
              <a:rPr lang="en-US" dirty="0" err="1"/>
              <a:t>Dzuba</a:t>
            </a:r>
            <a:r>
              <a:rPr lang="en-US" dirty="0"/>
              <a:t>, </a:t>
            </a:r>
            <a:r>
              <a:rPr lang="en-US" dirty="0" err="1"/>
              <a:t>Flambaum</a:t>
            </a:r>
            <a:r>
              <a:rPr lang="en-US" dirty="0"/>
              <a:t>, PRL 105, 120801 (2010)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1161135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HCI Clock Scaling Laws and Systematics</a:t>
            </a:r>
            <a:endParaRPr lang="en-AU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order Stark shift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dirty="0"/>
              <a:t>Blackbody shift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order Zeeman shift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dirty="0"/>
              <a:t>Electric </a:t>
            </a:r>
            <a:r>
              <a:rPr lang="en-US" dirty="0" err="1"/>
              <a:t>quadrupole</a:t>
            </a:r>
            <a:r>
              <a:rPr lang="en-US" dirty="0"/>
              <a:t> shift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dirty="0"/>
              <a:t>Fine-structure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dirty="0"/>
              <a:t>Hyperfine </a:t>
            </a:r>
            <a:r>
              <a:rPr lang="en-US" i="1" dirty="0"/>
              <a:t>A</a:t>
            </a:r>
            <a:r>
              <a:rPr lang="en-US" dirty="0"/>
              <a:t> coefficient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</a:pP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dirty="0"/>
              <a:t>Proposal: highly charged ion clocks at 10</a:t>
            </a:r>
            <a:r>
              <a:rPr lang="en-US" baseline="30000" dirty="0"/>
              <a:t>-19</a:t>
            </a:r>
            <a:r>
              <a:rPr lang="en-US" dirty="0"/>
              <a:t> accuracy</a:t>
            </a:r>
          </a:p>
          <a:p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4267200"/>
            <a:ext cx="7696200" cy="381000"/>
          </a:xfrm>
        </p:spPr>
        <p:txBody>
          <a:bodyPr/>
          <a:lstStyle/>
          <a:p>
            <a:r>
              <a:rPr lang="en-AU" dirty="0"/>
              <a:t>Berengut, </a:t>
            </a:r>
            <a:r>
              <a:rPr lang="en-AU" dirty="0" err="1"/>
              <a:t>Dzuba</a:t>
            </a:r>
            <a:r>
              <a:rPr lang="en-AU" dirty="0"/>
              <a:t>, </a:t>
            </a:r>
            <a:r>
              <a:rPr lang="en-AU" dirty="0" err="1"/>
              <a:t>Flambaum</a:t>
            </a:r>
            <a:r>
              <a:rPr lang="en-AU" dirty="0"/>
              <a:t>, Ong, PRA 86, 022517 (2012)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0" y="1600200"/>
            <a:ext cx="3657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Lucida Grande"/>
              <a:buChar char="~"/>
            </a:pPr>
            <a:r>
              <a:rPr lang="en-US" dirty="0"/>
              <a:t>1/(</a:t>
            </a:r>
            <a:r>
              <a:rPr lang="en-US" i="1" dirty="0"/>
              <a:t>Z</a:t>
            </a:r>
            <a:r>
              <a:rPr lang="en-US" i="1" baseline="-25000" dirty="0"/>
              <a:t>ion</a:t>
            </a:r>
            <a:r>
              <a:rPr lang="en-US" dirty="0"/>
              <a:t>+1)</a:t>
            </a:r>
            <a:r>
              <a:rPr lang="en-US" baseline="30000" dirty="0"/>
              <a:t>4</a:t>
            </a:r>
          </a:p>
          <a:p>
            <a:pPr>
              <a:buClrTx/>
              <a:buSzPct val="100000"/>
              <a:buFont typeface="Lucida Grande"/>
              <a:buChar char="~"/>
            </a:pPr>
            <a:r>
              <a:rPr lang="en-US" dirty="0"/>
              <a:t>1/(</a:t>
            </a:r>
            <a:r>
              <a:rPr lang="en-US" i="1" dirty="0"/>
              <a:t>Z</a:t>
            </a:r>
            <a:r>
              <a:rPr lang="en-US" i="1" baseline="-25000" dirty="0"/>
              <a:t>ion</a:t>
            </a:r>
            <a:r>
              <a:rPr lang="en-US" dirty="0"/>
              <a:t>+1)</a:t>
            </a:r>
            <a:r>
              <a:rPr lang="en-US" baseline="30000" dirty="0"/>
              <a:t>4</a:t>
            </a:r>
          </a:p>
          <a:p>
            <a:pPr>
              <a:buClrTx/>
              <a:buSzPct val="100000"/>
              <a:buFont typeface="Lucida Grande"/>
              <a:buChar char="~"/>
            </a:pPr>
            <a:r>
              <a:rPr lang="en-US" dirty="0"/>
              <a:t>suppressed as 1/</a:t>
            </a:r>
            <a:r>
              <a:rPr lang="en-US" i="1" dirty="0">
                <a:latin typeface="Symbol"/>
              </a:rPr>
              <a:t>D</a:t>
            </a:r>
            <a:r>
              <a:rPr lang="en-US" i="1" dirty="0"/>
              <a:t>E</a:t>
            </a:r>
            <a:r>
              <a:rPr lang="en-US" i="1" baseline="30000" dirty="0"/>
              <a:t> </a:t>
            </a:r>
            <a:endParaRPr lang="en-US" baseline="30000" dirty="0"/>
          </a:p>
          <a:p>
            <a:pPr>
              <a:buClrTx/>
              <a:buSzPct val="100000"/>
              <a:buFont typeface="Lucida Grande"/>
              <a:buChar char="~"/>
            </a:pPr>
            <a:r>
              <a:rPr lang="en-US" dirty="0"/>
              <a:t>1/(</a:t>
            </a:r>
            <a:r>
              <a:rPr lang="en-US" i="1" dirty="0"/>
              <a:t>Z</a:t>
            </a:r>
            <a:r>
              <a:rPr lang="en-US" i="1" baseline="-25000" dirty="0"/>
              <a:t>ion</a:t>
            </a:r>
            <a:r>
              <a:rPr lang="en-US" dirty="0"/>
              <a:t>+1)</a:t>
            </a:r>
            <a:r>
              <a:rPr lang="en-US" baseline="30000" dirty="0"/>
              <a:t>2</a:t>
            </a:r>
          </a:p>
          <a:p>
            <a:pPr>
              <a:buClrTx/>
              <a:buSzPct val="100000"/>
              <a:buFont typeface="Lucida Grande"/>
              <a:buChar char="~"/>
            </a:pPr>
            <a:r>
              <a:rPr lang="en-US" i="1" dirty="0"/>
              <a:t>Z</a:t>
            </a:r>
            <a:r>
              <a:rPr lang="en-US" i="1" baseline="30000" dirty="0"/>
              <a:t> </a:t>
            </a:r>
            <a:r>
              <a:rPr lang="en-US" baseline="30000" dirty="0"/>
              <a:t>2 </a:t>
            </a:r>
            <a:r>
              <a:rPr lang="en-US" dirty="0"/>
              <a:t>(</a:t>
            </a:r>
            <a:r>
              <a:rPr lang="en-US" i="1" dirty="0"/>
              <a:t>Z</a:t>
            </a:r>
            <a:r>
              <a:rPr lang="en-US" i="1" baseline="-25000" dirty="0"/>
              <a:t>ion</a:t>
            </a:r>
            <a:r>
              <a:rPr lang="en-US" dirty="0"/>
              <a:t>+1)</a:t>
            </a:r>
            <a:r>
              <a:rPr lang="en-US" baseline="30000" dirty="0"/>
              <a:t>2</a:t>
            </a:r>
            <a:r>
              <a:rPr lang="en-US" dirty="0"/>
              <a:t>/</a:t>
            </a:r>
            <a:r>
              <a:rPr lang="en-US" dirty="0">
                <a:latin typeface="Symbol"/>
              </a:rPr>
              <a:t>n</a:t>
            </a:r>
            <a:r>
              <a:rPr lang="en-US" baseline="30000" dirty="0"/>
              <a:t>3</a:t>
            </a:r>
          </a:p>
          <a:p>
            <a:pPr>
              <a:buClrTx/>
              <a:buSzPct val="100000"/>
              <a:buFont typeface="Lucida Grande"/>
              <a:buChar char="~"/>
            </a:pPr>
            <a:r>
              <a:rPr lang="en-US" i="1" dirty="0"/>
              <a:t>Z </a:t>
            </a:r>
            <a:r>
              <a:rPr lang="en-US" dirty="0"/>
              <a:t>(</a:t>
            </a:r>
            <a:r>
              <a:rPr lang="en-US" i="1" dirty="0"/>
              <a:t>Z</a:t>
            </a:r>
            <a:r>
              <a:rPr lang="en-US" i="1" baseline="-25000" dirty="0"/>
              <a:t>ion</a:t>
            </a:r>
            <a:r>
              <a:rPr lang="en-US" dirty="0"/>
              <a:t>+1)</a:t>
            </a:r>
            <a:r>
              <a:rPr lang="en-US" baseline="30000" dirty="0"/>
              <a:t>2</a:t>
            </a:r>
            <a:r>
              <a:rPr lang="en-US" dirty="0"/>
              <a:t>/</a:t>
            </a:r>
            <a:r>
              <a:rPr lang="en-US" dirty="0">
                <a:latin typeface="Symbol"/>
              </a:rPr>
              <a:t>n</a:t>
            </a:r>
            <a:r>
              <a:rPr lang="en-US" baseline="30000" dirty="0"/>
              <a:t>3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12D3AE5-C4C2-9D4C-A8E1-2D6FE00C542E}"/>
              </a:ext>
            </a:extLst>
          </p:cNvPr>
          <p:cNvSpPr txBox="1">
            <a:spLocks/>
          </p:cNvSpPr>
          <p:nvPr/>
        </p:nvSpPr>
        <p:spPr>
          <a:xfrm>
            <a:off x="430060" y="6245628"/>
            <a:ext cx="76962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70000"/>
              <a:buFont typeface="Wingdings" pitchFamily="2" charset="2"/>
              <a:buNone/>
              <a:defRPr sz="160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Futura MdCn BT" pitchFamily="34" charset="0"/>
                <a:ea typeface="+mn-ea"/>
                <a:cs typeface="Aharoni" pitchFamily="2" charset="-79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80000"/>
              <a:buFont typeface="Courier New" pitchFamily="49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Bauhaus 93" pitchFamily="82" charset="0"/>
                <a:ea typeface="+mn-ea"/>
                <a:cs typeface="Aharoni" pitchFamily="2" charset="-79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Bauhaus 93" pitchFamily="82" charset="0"/>
                <a:ea typeface="+mn-ea"/>
                <a:cs typeface="Aharoni" pitchFamily="2" charset="-79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  <a:defRPr sz="1200" kern="1200">
                <a:solidFill>
                  <a:schemeClr val="bg1"/>
                </a:solidFill>
                <a:latin typeface="Bauhaus 93" pitchFamily="82" charset="0"/>
                <a:ea typeface="+mn-ea"/>
                <a:cs typeface="Aharoni" pitchFamily="2" charset="-79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  <a:defRPr sz="1200" kern="1200">
                <a:solidFill>
                  <a:schemeClr val="bg1"/>
                </a:solidFill>
                <a:latin typeface="Bauhaus 93" pitchFamily="82" charset="0"/>
                <a:ea typeface="+mn-ea"/>
                <a:cs typeface="Aharoni" pitchFamily="2" charset="-79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Review: Kozlov, </a:t>
            </a:r>
            <a:r>
              <a:rPr lang="en-AU" dirty="0" err="1"/>
              <a:t>Safronova</a:t>
            </a:r>
            <a:r>
              <a:rPr lang="en-AU" dirty="0"/>
              <a:t>, Crespo, Schmidt, RMP 90, 045005 (2018)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1367B21-02E8-8E47-BC7C-72D7972EFFE3}"/>
              </a:ext>
            </a:extLst>
          </p:cNvPr>
          <p:cNvSpPr txBox="1">
            <a:spLocks/>
          </p:cNvSpPr>
          <p:nvPr/>
        </p:nvSpPr>
        <p:spPr>
          <a:xfrm>
            <a:off x="457200" y="5562600"/>
            <a:ext cx="76962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70000"/>
              <a:buFont typeface="Wingdings" pitchFamily="2" charset="2"/>
              <a:buNone/>
              <a:defRPr sz="160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Futura MdCn BT" pitchFamily="34" charset="0"/>
                <a:ea typeface="+mn-ea"/>
                <a:cs typeface="Aharoni" pitchFamily="2" charset="-79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80000"/>
              <a:buFont typeface="Courier New" pitchFamily="49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Bauhaus 93" pitchFamily="82" charset="0"/>
                <a:ea typeface="+mn-ea"/>
                <a:cs typeface="Aharoni" pitchFamily="2" charset="-79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Bauhaus 93" pitchFamily="82" charset="0"/>
                <a:ea typeface="+mn-ea"/>
                <a:cs typeface="Aharoni" pitchFamily="2" charset="-79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  <a:defRPr sz="1200" kern="1200">
                <a:solidFill>
                  <a:schemeClr val="bg1"/>
                </a:solidFill>
                <a:latin typeface="Bauhaus 93" pitchFamily="82" charset="0"/>
                <a:ea typeface="+mn-ea"/>
                <a:cs typeface="Aharoni" pitchFamily="2" charset="-79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  <a:defRPr sz="1200" kern="1200">
                <a:solidFill>
                  <a:schemeClr val="bg1"/>
                </a:solidFill>
                <a:latin typeface="Bauhaus 93" pitchFamily="82" charset="0"/>
                <a:ea typeface="+mn-ea"/>
                <a:cs typeface="Aharoni" pitchFamily="2" charset="-79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err="1"/>
              <a:t>Derevianko</a:t>
            </a:r>
            <a:r>
              <a:rPr lang="en-AU" dirty="0"/>
              <a:t>, </a:t>
            </a:r>
            <a:r>
              <a:rPr lang="en-AU" dirty="0" err="1"/>
              <a:t>Dzuba</a:t>
            </a:r>
            <a:r>
              <a:rPr lang="en-AU" dirty="0"/>
              <a:t>, </a:t>
            </a:r>
            <a:r>
              <a:rPr lang="en-AU" dirty="0" err="1"/>
              <a:t>Flambaum</a:t>
            </a:r>
            <a:r>
              <a:rPr lang="en-AU" dirty="0"/>
              <a:t>, PRL 109, 180801 (2012)</a:t>
            </a:r>
          </a:p>
        </p:txBody>
      </p:sp>
    </p:spTree>
    <p:extLst>
      <p:ext uri="{BB962C8B-B14F-4D97-AF65-F5344CB8AC3E}">
        <p14:creationId xmlns:p14="http://schemas.microsoft.com/office/powerpoint/2010/main" val="69575754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C:\Users\Gut\Desktop\JULS PPT\COLLATERAL\electron ring 02.e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323" y="2020182"/>
            <a:ext cx="1498622" cy="1470364"/>
          </a:xfrm>
          <a:prstGeom prst="rect">
            <a:avLst/>
          </a:prstGeom>
          <a:noFill/>
          <a:effectLst>
            <a:glow rad="50800">
              <a:schemeClr val="bg1">
                <a:alpha val="1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Holes in highly charged ions</a:t>
            </a:r>
            <a:endParaRPr lang="en-AU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752600"/>
            <a:ext cx="5867400" cy="2209800"/>
          </a:xfrm>
        </p:spPr>
        <p:txBody>
          <a:bodyPr>
            <a:normAutofit/>
          </a:bodyPr>
          <a:lstStyle/>
          <a:p>
            <a:r>
              <a:rPr lang="en-US" dirty="0"/>
              <a:t>Use highly charged ions</a:t>
            </a:r>
          </a:p>
          <a:p>
            <a:r>
              <a:rPr lang="en-US" dirty="0"/>
              <a:t>Electrons in filled shells have maximal I</a:t>
            </a:r>
            <a:r>
              <a:rPr lang="en-US" baseline="-25000" dirty="0"/>
              <a:t>n</a:t>
            </a:r>
          </a:p>
          <a:p>
            <a:r>
              <a:rPr lang="en-US" dirty="0"/>
              <a:t>Electron spends half time closer to nucleus than other electrons in the same shell, which increases sensitivity to α-variation</a:t>
            </a:r>
          </a:p>
          <a:p>
            <a:endParaRPr lang="en-A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Berengut</a:t>
            </a:r>
            <a:r>
              <a:rPr lang="en-US" dirty="0"/>
              <a:t>, </a:t>
            </a:r>
            <a:r>
              <a:rPr lang="en-US" dirty="0" err="1"/>
              <a:t>Dzuba</a:t>
            </a:r>
            <a:r>
              <a:rPr lang="en-US" dirty="0"/>
              <a:t>, </a:t>
            </a:r>
            <a:r>
              <a:rPr lang="en-US" dirty="0" err="1"/>
              <a:t>Flambaum</a:t>
            </a:r>
            <a:r>
              <a:rPr lang="en-US" dirty="0"/>
              <a:t>, </a:t>
            </a:r>
            <a:r>
              <a:rPr lang="en-US" dirty="0" err="1"/>
              <a:t>Ong</a:t>
            </a:r>
            <a:r>
              <a:rPr lang="en-US" dirty="0"/>
              <a:t>, PRL 106, 210802 (2011)</a:t>
            </a:r>
            <a:endParaRPr lang="en-AU" dirty="0"/>
          </a:p>
        </p:txBody>
      </p:sp>
      <p:pic>
        <p:nvPicPr>
          <p:cNvPr id="15" name="Picture 4" descr="C:\Users\Gut\Desktop\JULS PPT\COLLATERAL\electron ring 03.e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465" y="2194442"/>
            <a:ext cx="1021926" cy="1120258"/>
          </a:xfrm>
          <a:prstGeom prst="rect">
            <a:avLst/>
          </a:prstGeom>
          <a:noFill/>
          <a:effectLst>
            <a:glow rad="50800">
              <a:schemeClr val="bg1">
                <a:alpha val="1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Gut\Desktop\JULS PPT\COLLATERAL\electron ring 01.e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196" y="2398864"/>
            <a:ext cx="706876" cy="713000"/>
          </a:xfrm>
          <a:prstGeom prst="rect">
            <a:avLst/>
          </a:prstGeom>
          <a:noFill/>
          <a:effectLst>
            <a:glow rad="50800">
              <a:schemeClr val="bg1">
                <a:alpha val="1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6182072" y="3668971"/>
            <a:ext cx="2209800" cy="318816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TextBox 19"/>
          <p:cNvSpPr txBox="1"/>
          <p:nvPr/>
        </p:nvSpPr>
        <p:spPr>
          <a:xfrm>
            <a:off x="7135563" y="434918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Z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82072" y="4056979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70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79580" y="4056979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85</a:t>
            </a:r>
            <a:endParaRPr lang="en-AU" dirty="0">
              <a:solidFill>
                <a:schemeClr val="bg1"/>
              </a:solidFill>
            </a:endParaRPr>
          </a:p>
        </p:txBody>
      </p:sp>
      <p:cxnSp>
        <p:nvCxnSpPr>
          <p:cNvPr id="23" name="Straight Connector 22"/>
          <p:cNvCxnSpPr>
            <a:endCxn id="21" idx="0"/>
          </p:cNvCxnSpPr>
          <p:nvPr/>
        </p:nvCxnSpPr>
        <p:spPr>
          <a:xfrm>
            <a:off x="6388218" y="3584421"/>
            <a:ext cx="0" cy="472558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8"/>
          <p:cNvSpPr txBox="1">
            <a:spLocks/>
          </p:cNvSpPr>
          <p:nvPr/>
        </p:nvSpPr>
        <p:spPr>
          <a:xfrm>
            <a:off x="457200" y="4718512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Use holes in otherwise filled shells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886200"/>
            <a:ext cx="12922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79367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17"/>
                                        </p:tgtEl>
                                      </p:cBhvr>
                                      <p:by x="73000" y="7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22161E-6 L 0.19618 -4.22161E-6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Sm</a:t>
            </a:r>
            <a:r>
              <a:rPr lang="en-US" dirty="0"/>
              <a:t> isoelectronic sequence</a:t>
            </a:r>
            <a:endParaRPr lang="en-AU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Berengut</a:t>
            </a:r>
            <a:r>
              <a:rPr lang="en-US" dirty="0"/>
              <a:t>, </a:t>
            </a:r>
            <a:r>
              <a:rPr lang="en-US" dirty="0" err="1"/>
              <a:t>Dzuba</a:t>
            </a:r>
            <a:r>
              <a:rPr lang="en-US" dirty="0"/>
              <a:t>, </a:t>
            </a:r>
            <a:r>
              <a:rPr lang="en-US" dirty="0" err="1"/>
              <a:t>Flambaum</a:t>
            </a:r>
            <a:r>
              <a:rPr lang="en-US" dirty="0"/>
              <a:t>, </a:t>
            </a:r>
            <a:r>
              <a:rPr lang="en-US" dirty="0" err="1"/>
              <a:t>Ong</a:t>
            </a:r>
            <a:r>
              <a:rPr lang="en-US" dirty="0"/>
              <a:t>, PRL 106, 210802 (2011)</a:t>
            </a:r>
            <a:endParaRPr lang="en-AU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415" y="1981200"/>
            <a:ext cx="7522385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4495800" y="1447799"/>
            <a:ext cx="5791199" cy="5867609"/>
            <a:chOff x="4495800" y="1447799"/>
            <a:chExt cx="5791199" cy="5867609"/>
          </a:xfrm>
        </p:grpSpPr>
        <p:pic>
          <p:nvPicPr>
            <p:cNvPr id="12" name="Picture 4" descr="C:\Users\Gut\Desktop\JULS PPT\COLLATERAL\notepad03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1447799"/>
              <a:ext cx="5791199" cy="5867609"/>
            </a:xfrm>
            <a:prstGeom prst="rect">
              <a:avLst/>
            </a:prstGeom>
            <a:noFill/>
            <a:effectLst>
              <a:outerShdw blurRad="165100" dist="215900" dir="486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2962" y="2218540"/>
              <a:ext cx="2808883" cy="2433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0907" y="4611056"/>
              <a:ext cx="2331310" cy="965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8683" y="5268006"/>
              <a:ext cx="2118915" cy="815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9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797" y="3167468"/>
            <a:ext cx="363077" cy="27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761" y="4040207"/>
            <a:ext cx="363077" cy="27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737" y="4601737"/>
            <a:ext cx="363077" cy="27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589" y="5251217"/>
            <a:ext cx="363077" cy="27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587" y="2585642"/>
            <a:ext cx="363077" cy="27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Oval 22"/>
          <p:cNvSpPr/>
          <p:nvPr/>
        </p:nvSpPr>
        <p:spPr>
          <a:xfrm>
            <a:off x="5184901" y="4356100"/>
            <a:ext cx="381000" cy="381000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bg1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839677" y="3403627"/>
            <a:ext cx="448408" cy="931985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94" y="1179634"/>
            <a:ext cx="56451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71149" y="3009900"/>
            <a:ext cx="710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Ir</a:t>
            </a:r>
            <a:r>
              <a:rPr lang="en-US" sz="2400" baseline="30000" dirty="0">
                <a:solidFill>
                  <a:schemeClr val="bg1"/>
                </a:solidFill>
              </a:rPr>
              <a:t>15+</a:t>
            </a:r>
          </a:p>
        </p:txBody>
      </p:sp>
    </p:spTree>
    <p:extLst>
      <p:ext uri="{BB962C8B-B14F-4D97-AF65-F5344CB8AC3E}">
        <p14:creationId xmlns:p14="http://schemas.microsoft.com/office/powerpoint/2010/main" val="1327558215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6" accel="43000" fill="hold" nodeType="click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" grpId="0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6" accel="43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698288564"/>
              </p:ext>
            </p:extLst>
          </p:nvPr>
        </p:nvGraphicFramePr>
        <p:xfrm>
          <a:off x="2514600" y="1905000"/>
          <a:ext cx="5486400" cy="375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928337" y="2329934"/>
            <a:ext cx="756139" cy="3232666"/>
          </a:xfrm>
          <a:prstGeom prst="rect">
            <a:avLst/>
          </a:prstGeom>
          <a:gradFill>
            <a:gsLst>
              <a:gs pos="0">
                <a:schemeClr val="bg2">
                  <a:lumMod val="90000"/>
                  <a:lumOff val="10000"/>
                </a:scheme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3733800" y="5135877"/>
            <a:ext cx="752474" cy="45719"/>
          </a:xfrm>
          <a:prstGeom prst="rect">
            <a:avLst/>
          </a:prstGeom>
          <a:gradFill>
            <a:gsLst>
              <a:gs pos="0">
                <a:schemeClr val="bg2">
                  <a:lumMod val="90000"/>
                  <a:lumOff val="10000"/>
                </a:scheme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Clock q-values (cm</a:t>
            </a:r>
            <a:r>
              <a:rPr lang="en-US" baseline="30000" dirty="0"/>
              <a:t>-1</a:t>
            </a:r>
            <a:r>
              <a:rPr lang="en-US" dirty="0"/>
              <a:t>)</a:t>
            </a:r>
            <a:endParaRPr lang="en-AU" dirty="0"/>
          </a:p>
        </p:txBody>
      </p:sp>
      <p:sp>
        <p:nvSpPr>
          <p:cNvPr id="21" name="TextBox 20"/>
          <p:cNvSpPr txBox="1"/>
          <p:nvPr/>
        </p:nvSpPr>
        <p:spPr>
          <a:xfrm>
            <a:off x="3790077" y="4766545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1600</a:t>
            </a:r>
            <a:endParaRPr lang="en-AU" baseline="300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64529" y="2041732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730,000</a:t>
            </a:r>
            <a:endParaRPr lang="en-AU" baseline="300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55137" y="3821668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260,000</a:t>
            </a:r>
            <a:endParaRPr lang="en-AU" baseline="300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38092" y="4191000"/>
            <a:ext cx="756139" cy="988218"/>
          </a:xfrm>
          <a:prstGeom prst="rect">
            <a:avLst/>
          </a:prstGeom>
          <a:gradFill>
            <a:gsLst>
              <a:gs pos="0">
                <a:schemeClr val="bg2">
                  <a:lumMod val="90000"/>
                  <a:lumOff val="10000"/>
                </a:scheme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122" name="Picture 2" descr="C:\Users\Gut\Desktop\JULS PPT\JULS-CLOTH-BG-GREE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71" t="75555"/>
          <a:stretch/>
        </p:blipFill>
        <p:spPr bwMode="auto">
          <a:xfrm>
            <a:off x="3362324" y="5179217"/>
            <a:ext cx="578167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758624" y="5264150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Fe</a:t>
            </a:r>
            <a:r>
              <a:rPr lang="en-US" b="1" baseline="30000" dirty="0">
                <a:solidFill>
                  <a:schemeClr val="bg1"/>
                </a:solidFill>
              </a:rPr>
              <a:t>+</a:t>
            </a:r>
            <a:endParaRPr lang="en-AU" b="1" baseline="30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22104" y="5260459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Hg</a:t>
            </a:r>
            <a:r>
              <a:rPr lang="en-US" b="1" baseline="30000" dirty="0">
                <a:solidFill>
                  <a:schemeClr val="bg1"/>
                </a:solidFill>
              </a:rPr>
              <a:t>+</a:t>
            </a:r>
            <a:endParaRPr lang="en-AU" b="1" baseline="30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88573" y="5260459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Sm</a:t>
            </a:r>
            <a:r>
              <a:rPr lang="en-US" b="1" baseline="30000" dirty="0">
                <a:solidFill>
                  <a:schemeClr val="bg1"/>
                </a:solidFill>
              </a:rPr>
              <a:t>14+</a:t>
            </a:r>
            <a:endParaRPr lang="en-AU" b="1" baseline="300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743450" y="4985238"/>
            <a:ext cx="752475" cy="193979"/>
          </a:xfrm>
          <a:prstGeom prst="rect">
            <a:avLst/>
          </a:prstGeom>
          <a:gradFill>
            <a:gsLst>
              <a:gs pos="0">
                <a:schemeClr val="bg2">
                  <a:lumMod val="90000"/>
                  <a:lumOff val="10000"/>
                </a:scheme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TextBox 24"/>
          <p:cNvSpPr txBox="1"/>
          <p:nvPr/>
        </p:nvSpPr>
        <p:spPr>
          <a:xfrm>
            <a:off x="4715569" y="4615906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52,000</a:t>
            </a:r>
            <a:endParaRPr lang="en-AU" baseline="30000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452813" y="5193322"/>
            <a:ext cx="4417218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71394" y="5260459"/>
            <a:ext cx="57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Ir</a:t>
            </a:r>
            <a:r>
              <a:rPr lang="en-US" b="1" baseline="30000" dirty="0">
                <a:solidFill>
                  <a:schemeClr val="bg1"/>
                </a:solidFill>
              </a:rPr>
              <a:t>17+</a:t>
            </a:r>
            <a:endParaRPr lang="en-AU" b="1" baseline="30000" dirty="0">
              <a:solidFill>
                <a:schemeClr val="bg1"/>
              </a:solidFill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Berengut</a:t>
            </a:r>
            <a:r>
              <a:rPr lang="en-US" dirty="0"/>
              <a:t>, </a:t>
            </a:r>
            <a:r>
              <a:rPr lang="en-US" dirty="0" err="1"/>
              <a:t>Dzuba</a:t>
            </a:r>
            <a:r>
              <a:rPr lang="en-US" dirty="0"/>
              <a:t>, </a:t>
            </a:r>
            <a:r>
              <a:rPr lang="en-US" dirty="0" err="1"/>
              <a:t>Flambaum</a:t>
            </a:r>
            <a:r>
              <a:rPr lang="en-US" dirty="0"/>
              <a:t>, </a:t>
            </a:r>
            <a:r>
              <a:rPr lang="en-US" dirty="0" err="1"/>
              <a:t>Ong</a:t>
            </a:r>
            <a:r>
              <a:rPr lang="en-US" dirty="0"/>
              <a:t>, PRL 106, 210802 (2011)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14678291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</a:t>
            </a:r>
            <a:r>
              <a:rPr lang="en-US" baseline="30000" dirty="0"/>
              <a:t>17+</a:t>
            </a:r>
            <a:r>
              <a:rPr lang="en-US" dirty="0"/>
              <a:t> spectrum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20160911_0752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33990"/>
            <a:ext cx="8229600" cy="5153543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143000" y="1752600"/>
            <a:ext cx="5274076" cy="3962400"/>
            <a:chOff x="1143000" y="1752600"/>
            <a:chExt cx="5274076" cy="3962400"/>
          </a:xfrm>
        </p:grpSpPr>
        <p:sp>
          <p:nvSpPr>
            <p:cNvPr id="8" name="Oval 7"/>
            <p:cNvSpPr/>
            <p:nvPr/>
          </p:nvSpPr>
          <p:spPr>
            <a:xfrm>
              <a:off x="1143000" y="4572000"/>
              <a:ext cx="1066800" cy="838200"/>
            </a:xfrm>
            <a:prstGeom prst="ellipse">
              <a:avLst/>
            </a:prstGeom>
            <a:noFill/>
            <a:ln w="28575" cmpd="sng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rot="684953">
              <a:off x="3292876" y="4321642"/>
              <a:ext cx="3124200" cy="1330101"/>
            </a:xfrm>
            <a:prstGeom prst="ellipse">
              <a:avLst/>
            </a:prstGeom>
            <a:noFill/>
            <a:ln w="28575" cmpd="sng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1143000" y="4191000"/>
              <a:ext cx="1066800" cy="6858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Char char=""/>
                <a:defRPr sz="24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SzPct val="80000"/>
                <a:buFont typeface="Courier New" pitchFamily="49" charset="0"/>
                <a:buChar char="o"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Arial" pitchFamily="34" charset="0"/>
                <a:buChar char="•"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"/>
                <a:defRPr sz="1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"/>
                <a:defRPr sz="1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dirty="0">
                  <a:solidFill>
                    <a:schemeClr val="accent4"/>
                  </a:solidFill>
                  <a:latin typeface="+mj-lt"/>
                </a:rPr>
                <a:t>4f</a:t>
              </a:r>
              <a:r>
                <a:rPr lang="en-US" baseline="30000" dirty="0">
                  <a:solidFill>
                    <a:schemeClr val="accent4"/>
                  </a:solidFill>
                  <a:latin typeface="+mj-lt"/>
                </a:rPr>
                <a:t>14</a:t>
              </a:r>
            </a:p>
          </p:txBody>
        </p:sp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2895600" y="5105400"/>
              <a:ext cx="762000" cy="6096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925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Char char=""/>
                <a:defRPr sz="24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SzPct val="80000"/>
                <a:buFont typeface="Courier New" pitchFamily="49" charset="0"/>
                <a:buChar char="o"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Arial" pitchFamily="34" charset="0"/>
                <a:buChar char="•"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"/>
                <a:defRPr sz="1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"/>
                <a:defRPr sz="1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dirty="0">
                  <a:solidFill>
                    <a:schemeClr val="accent4"/>
                  </a:solidFill>
                  <a:latin typeface="+mj-lt"/>
                </a:rPr>
                <a:t>4f</a:t>
              </a:r>
              <a:r>
                <a:rPr lang="en-US" baseline="30000" dirty="0">
                  <a:solidFill>
                    <a:schemeClr val="accent4"/>
                  </a:solidFill>
                  <a:latin typeface="+mj-lt"/>
                </a:rPr>
                <a:t>13 </a:t>
              </a:r>
              <a:r>
                <a:rPr lang="en-US" dirty="0">
                  <a:solidFill>
                    <a:schemeClr val="accent4"/>
                  </a:solidFill>
                  <a:latin typeface="+mj-lt"/>
                </a:rPr>
                <a:t>5s</a:t>
              </a: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4572000" y="1752600"/>
              <a:ext cx="1219200" cy="6858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Char char=""/>
                <a:defRPr sz="24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SzPct val="80000"/>
                <a:buFont typeface="Courier New" pitchFamily="49" charset="0"/>
                <a:buChar char="o"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Arial" pitchFamily="34" charset="0"/>
                <a:buChar char="•"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"/>
                <a:defRPr sz="1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"/>
                <a:defRPr sz="1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dirty="0">
                  <a:solidFill>
                    <a:schemeClr val="accent4"/>
                  </a:solidFill>
                  <a:latin typeface="+mj-lt"/>
                </a:rPr>
                <a:t>4f</a:t>
              </a:r>
              <a:r>
                <a:rPr lang="en-US" baseline="30000" dirty="0">
                  <a:solidFill>
                    <a:schemeClr val="accent4"/>
                  </a:solidFill>
                  <a:latin typeface="+mj-lt"/>
                </a:rPr>
                <a:t>12 </a:t>
              </a:r>
              <a:r>
                <a:rPr lang="en-US" dirty="0">
                  <a:solidFill>
                    <a:schemeClr val="accent4"/>
                  </a:solidFill>
                  <a:latin typeface="+mj-lt"/>
                </a:rPr>
                <a:t>5s</a:t>
              </a:r>
              <a:r>
                <a:rPr lang="en-US" baseline="30000" dirty="0">
                  <a:solidFill>
                    <a:schemeClr val="accent4"/>
                  </a:solidFill>
                  <a:latin typeface="+mj-lt"/>
                </a:rPr>
                <a:t>2</a:t>
              </a:r>
            </a:p>
          </p:txBody>
        </p:sp>
      </p:grp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A11AF2DC-9F39-5B48-BF20-43FB7BD8EBF7}"/>
              </a:ext>
            </a:extLst>
          </p:cNvPr>
          <p:cNvSpPr txBox="1">
            <a:spLocks/>
          </p:cNvSpPr>
          <p:nvPr/>
        </p:nvSpPr>
        <p:spPr>
          <a:xfrm>
            <a:off x="609600" y="6400800"/>
            <a:ext cx="76962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 sz="1600" i="1" kern="1200">
                <a:solidFill>
                  <a:schemeClr val="bg1"/>
                </a:solidFill>
                <a:latin typeface="Futura MdCn BT" pitchFamily="34" charset="0"/>
                <a:ea typeface="+mn-ea"/>
                <a:cs typeface="Aharoni" pitchFamily="2" charset="-79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Courier New" pitchFamily="49" charset="0"/>
              <a:buNone/>
              <a:defRPr sz="1200" kern="1200">
                <a:solidFill>
                  <a:schemeClr val="bg1"/>
                </a:solidFill>
                <a:latin typeface="Bauhaus 93" pitchFamily="82" charset="0"/>
                <a:ea typeface="+mn-ea"/>
                <a:cs typeface="Aharoni" pitchFamily="2" charset="-79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bg1"/>
                </a:solidFill>
                <a:latin typeface="Bauhaus 93" pitchFamily="82" charset="0"/>
                <a:ea typeface="+mn-ea"/>
                <a:cs typeface="Aharoni" pitchFamily="2" charset="-79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  <a:defRPr sz="1200" kern="1200">
                <a:solidFill>
                  <a:schemeClr val="bg1"/>
                </a:solidFill>
                <a:latin typeface="Bauhaus 93" pitchFamily="82" charset="0"/>
                <a:ea typeface="+mn-ea"/>
                <a:cs typeface="Aharoni" pitchFamily="2" charset="-79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  <a:defRPr sz="1200" kern="1200">
                <a:solidFill>
                  <a:schemeClr val="bg1"/>
                </a:solidFill>
                <a:latin typeface="Bauhaus 93" pitchFamily="82" charset="0"/>
                <a:ea typeface="+mn-ea"/>
                <a:cs typeface="Aharoni" pitchFamily="2" charset="-79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Windberger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al. PRL 114, 150801 (2015)</a:t>
            </a:r>
            <a:endParaRPr lang="en-A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43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969287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Periodic Table Filling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1426487"/>
            <a:ext cx="3657600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1s</a:t>
            </a:r>
          </a:p>
          <a:p>
            <a:pPr algn="ctr"/>
            <a:r>
              <a:rPr lang="en-US" dirty="0"/>
              <a:t>2s</a:t>
            </a:r>
          </a:p>
          <a:p>
            <a:pPr algn="ctr"/>
            <a:r>
              <a:rPr lang="en-US" dirty="0"/>
              <a:t>2p</a:t>
            </a:r>
          </a:p>
          <a:p>
            <a:pPr algn="ctr"/>
            <a:r>
              <a:rPr lang="en-US" dirty="0"/>
              <a:t>3s</a:t>
            </a:r>
          </a:p>
          <a:p>
            <a:pPr algn="ctr"/>
            <a:r>
              <a:rPr lang="en-US" dirty="0"/>
              <a:t>3p</a:t>
            </a:r>
          </a:p>
          <a:p>
            <a:pPr algn="ctr"/>
            <a:r>
              <a:rPr lang="en-US" dirty="0"/>
              <a:t>4s</a:t>
            </a:r>
          </a:p>
          <a:p>
            <a:pPr algn="ctr"/>
            <a:r>
              <a:rPr lang="en-US" dirty="0"/>
              <a:t>3d</a:t>
            </a:r>
          </a:p>
          <a:p>
            <a:pPr algn="ctr"/>
            <a:r>
              <a:rPr lang="en-US" dirty="0"/>
              <a:t>4p</a:t>
            </a:r>
          </a:p>
          <a:p>
            <a:pPr algn="ctr"/>
            <a:r>
              <a:rPr lang="en-US" dirty="0"/>
              <a:t>5s</a:t>
            </a:r>
          </a:p>
          <a:p>
            <a:pPr algn="ctr"/>
            <a:r>
              <a:rPr lang="en-US" dirty="0"/>
              <a:t>4d</a:t>
            </a:r>
          </a:p>
          <a:p>
            <a:pPr algn="ctr"/>
            <a:r>
              <a:rPr lang="en-US" dirty="0"/>
              <a:t>5p</a:t>
            </a:r>
          </a:p>
          <a:p>
            <a:pPr algn="ctr"/>
            <a:r>
              <a:rPr lang="en-US" dirty="0"/>
              <a:t>6s</a:t>
            </a:r>
          </a:p>
          <a:p>
            <a:pPr algn="ctr"/>
            <a:r>
              <a:rPr lang="en-US" dirty="0"/>
              <a:t>4f</a:t>
            </a:r>
          </a:p>
          <a:p>
            <a:pPr algn="ctr"/>
            <a:r>
              <a:rPr lang="en-US" dirty="0"/>
              <a:t>5d</a:t>
            </a:r>
          </a:p>
          <a:p>
            <a:pPr algn="ctr"/>
            <a:r>
              <a:rPr lang="en-US" dirty="0"/>
              <a:t>6p</a:t>
            </a:r>
          </a:p>
          <a:p>
            <a:pPr algn="ctr"/>
            <a:r>
              <a:rPr lang="en-US" dirty="0"/>
              <a:t>7s</a:t>
            </a:r>
          </a:p>
          <a:p>
            <a:pPr algn="ctr"/>
            <a:r>
              <a:rPr lang="en-US" dirty="0"/>
              <a:t>5f</a:t>
            </a:r>
          </a:p>
          <a:p>
            <a:pPr algn="ctr"/>
            <a:r>
              <a:rPr lang="en-US" dirty="0"/>
              <a:t>6d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-50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Finding optical transitions in highly charged ions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3886200" y="969287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Coulomb Filling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86200" y="1426487"/>
            <a:ext cx="3657600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1s</a:t>
            </a:r>
          </a:p>
          <a:p>
            <a:pPr algn="ctr"/>
            <a:r>
              <a:rPr lang="en-US" dirty="0"/>
              <a:t>2s</a:t>
            </a:r>
          </a:p>
          <a:p>
            <a:pPr algn="ctr"/>
            <a:r>
              <a:rPr lang="en-US" dirty="0"/>
              <a:t>2p</a:t>
            </a:r>
          </a:p>
          <a:p>
            <a:pPr algn="ctr"/>
            <a:r>
              <a:rPr lang="en-US" dirty="0"/>
              <a:t>3s</a:t>
            </a:r>
          </a:p>
          <a:p>
            <a:pPr algn="ctr"/>
            <a:r>
              <a:rPr lang="en-US" dirty="0"/>
              <a:t>3p</a:t>
            </a:r>
          </a:p>
          <a:p>
            <a:pPr algn="ctr"/>
            <a:r>
              <a:rPr lang="en-US" dirty="0"/>
              <a:t>3d</a:t>
            </a:r>
          </a:p>
          <a:p>
            <a:pPr algn="ctr"/>
            <a:r>
              <a:rPr lang="en-US" dirty="0"/>
              <a:t>4s</a:t>
            </a:r>
          </a:p>
          <a:p>
            <a:pPr algn="ctr"/>
            <a:r>
              <a:rPr lang="en-US" dirty="0"/>
              <a:t>4p</a:t>
            </a:r>
          </a:p>
          <a:p>
            <a:pPr algn="ctr"/>
            <a:r>
              <a:rPr lang="en-US" dirty="0"/>
              <a:t>4d</a:t>
            </a:r>
          </a:p>
          <a:p>
            <a:pPr algn="ctr"/>
            <a:r>
              <a:rPr lang="en-US" dirty="0"/>
              <a:t>4f</a:t>
            </a:r>
          </a:p>
          <a:p>
            <a:pPr algn="ctr"/>
            <a:r>
              <a:rPr lang="en-US" dirty="0"/>
              <a:t>5s</a:t>
            </a:r>
          </a:p>
          <a:p>
            <a:pPr algn="ctr"/>
            <a:r>
              <a:rPr lang="en-US" dirty="0"/>
              <a:t>5p</a:t>
            </a:r>
          </a:p>
          <a:p>
            <a:pPr algn="ctr"/>
            <a:r>
              <a:rPr lang="en-US" dirty="0"/>
              <a:t>5d</a:t>
            </a:r>
          </a:p>
          <a:p>
            <a:pPr algn="ctr"/>
            <a:r>
              <a:rPr lang="en-US" dirty="0"/>
              <a:t>5f</a:t>
            </a:r>
          </a:p>
          <a:p>
            <a:pPr algn="ctr"/>
            <a:r>
              <a:rPr lang="en-US" dirty="0"/>
              <a:t>6s</a:t>
            </a:r>
          </a:p>
          <a:p>
            <a:pPr algn="ctr"/>
            <a:r>
              <a:rPr lang="en-US" dirty="0"/>
              <a:t>6p</a:t>
            </a:r>
          </a:p>
          <a:p>
            <a:pPr algn="ctr"/>
            <a:r>
              <a:rPr lang="en-US" dirty="0"/>
              <a:t>6d</a:t>
            </a:r>
          </a:p>
          <a:p>
            <a:pPr algn="ctr"/>
            <a:r>
              <a:rPr lang="en-US" dirty="0"/>
              <a:t>6f</a:t>
            </a:r>
          </a:p>
          <a:p>
            <a:pPr algn="ctr"/>
            <a:r>
              <a:rPr lang="en-US" dirty="0"/>
              <a:t>7s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429000" y="2971800"/>
            <a:ext cx="1981200" cy="3048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429000" y="2971800"/>
            <a:ext cx="1981200" cy="3048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429000" y="3810000"/>
            <a:ext cx="1981200" cy="5334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3429000" y="3810000"/>
            <a:ext cx="1981200" cy="3048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9" name="Straight Arrow Connector 2048"/>
          <p:cNvCxnSpPr/>
          <p:nvPr/>
        </p:nvCxnSpPr>
        <p:spPr>
          <a:xfrm>
            <a:off x="3429000" y="4419600"/>
            <a:ext cx="1981200" cy="2286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2" name="Straight Arrow Connector 2051"/>
          <p:cNvCxnSpPr/>
          <p:nvPr/>
        </p:nvCxnSpPr>
        <p:spPr>
          <a:xfrm>
            <a:off x="3429000" y="4648200"/>
            <a:ext cx="1981200" cy="7620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4" name="Straight Arrow Connector 2053"/>
          <p:cNvCxnSpPr/>
          <p:nvPr/>
        </p:nvCxnSpPr>
        <p:spPr>
          <a:xfrm flipV="1">
            <a:off x="3429000" y="4114800"/>
            <a:ext cx="1981200" cy="8382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6" name="Straight Arrow Connector 2055"/>
          <p:cNvCxnSpPr/>
          <p:nvPr/>
        </p:nvCxnSpPr>
        <p:spPr>
          <a:xfrm flipV="1">
            <a:off x="3429000" y="4953000"/>
            <a:ext cx="1981200" cy="2286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8" name="Straight Arrow Connector 2057"/>
          <p:cNvCxnSpPr/>
          <p:nvPr/>
        </p:nvCxnSpPr>
        <p:spPr>
          <a:xfrm>
            <a:off x="3429000" y="5486400"/>
            <a:ext cx="1981200" cy="3048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0" name="Straight Arrow Connector 2059"/>
          <p:cNvCxnSpPr/>
          <p:nvPr/>
        </p:nvCxnSpPr>
        <p:spPr>
          <a:xfrm>
            <a:off x="3429000" y="5791200"/>
            <a:ext cx="1981200" cy="7620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2" name="Straight Arrow Connector 2061"/>
          <p:cNvCxnSpPr/>
          <p:nvPr/>
        </p:nvCxnSpPr>
        <p:spPr>
          <a:xfrm flipV="1">
            <a:off x="3429000" y="5181600"/>
            <a:ext cx="1981200" cy="8382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4" name="Straight Arrow Connector 2063"/>
          <p:cNvCxnSpPr/>
          <p:nvPr/>
        </p:nvCxnSpPr>
        <p:spPr>
          <a:xfrm flipV="1">
            <a:off x="3429000" y="6019800"/>
            <a:ext cx="1981200" cy="3048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4986867" y="4161366"/>
            <a:ext cx="188192" cy="188192"/>
          </a:xfrm>
          <a:prstGeom prst="ellipse">
            <a:avLst/>
          </a:prstGeom>
          <a:noFill/>
          <a:ln>
            <a:solidFill>
              <a:schemeClr val="accent3"/>
            </a:solidFill>
          </a:ln>
          <a:effectLst>
            <a:glow rad="63500">
              <a:schemeClr val="accent3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0" name="Oval 49"/>
          <p:cNvSpPr/>
          <p:nvPr/>
        </p:nvSpPr>
        <p:spPr>
          <a:xfrm>
            <a:off x="4326467" y="4436532"/>
            <a:ext cx="188192" cy="188192"/>
          </a:xfrm>
          <a:prstGeom prst="ellipse">
            <a:avLst/>
          </a:prstGeom>
          <a:noFill/>
          <a:ln>
            <a:solidFill>
              <a:schemeClr val="accent3"/>
            </a:solidFill>
          </a:ln>
          <a:effectLst>
            <a:glow rad="63500">
              <a:schemeClr val="accent3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1" name="Oval 50"/>
          <p:cNvSpPr/>
          <p:nvPr/>
        </p:nvSpPr>
        <p:spPr>
          <a:xfrm>
            <a:off x="4262967" y="5532966"/>
            <a:ext cx="188192" cy="188192"/>
          </a:xfrm>
          <a:prstGeom prst="ellipse">
            <a:avLst/>
          </a:prstGeom>
          <a:noFill/>
          <a:ln>
            <a:solidFill>
              <a:schemeClr val="accent3"/>
            </a:solidFill>
          </a:ln>
          <a:effectLst>
            <a:glow rad="63500">
              <a:schemeClr val="accent3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200" y="6400800"/>
            <a:ext cx="7696200" cy="381000"/>
          </a:xfrm>
        </p:spPr>
        <p:txBody>
          <a:bodyPr/>
          <a:lstStyle/>
          <a:p>
            <a:r>
              <a:rPr lang="en-AU" dirty="0"/>
              <a:t>Berengut, </a:t>
            </a:r>
            <a:r>
              <a:rPr lang="en-AU" dirty="0" err="1"/>
              <a:t>Dzuba</a:t>
            </a:r>
            <a:r>
              <a:rPr lang="en-AU" dirty="0"/>
              <a:t>, </a:t>
            </a:r>
            <a:r>
              <a:rPr lang="en-AU" dirty="0" err="1"/>
              <a:t>Flambaum</a:t>
            </a:r>
            <a:r>
              <a:rPr lang="en-AU" dirty="0"/>
              <a:t>, </a:t>
            </a:r>
            <a:r>
              <a:rPr lang="en-AU" dirty="0" err="1"/>
              <a:t>Ong</a:t>
            </a:r>
            <a:r>
              <a:rPr lang="en-AU" dirty="0"/>
              <a:t>, PRA 86, 022517 (2012)</a:t>
            </a:r>
          </a:p>
        </p:txBody>
      </p:sp>
    </p:spTree>
    <p:extLst>
      <p:ext uri="{BB962C8B-B14F-4D97-AF65-F5344CB8AC3E}">
        <p14:creationId xmlns:p14="http://schemas.microsoft.com/office/powerpoint/2010/main" val="21181287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/>
          <p:cNvGrpSpPr/>
          <p:nvPr/>
        </p:nvGrpSpPr>
        <p:grpSpPr>
          <a:xfrm>
            <a:off x="191386" y="878900"/>
            <a:ext cx="8533296" cy="5445700"/>
            <a:chOff x="251520" y="1088740"/>
            <a:chExt cx="8533296" cy="5445700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8865" y="1223755"/>
              <a:ext cx="8245951" cy="531068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sp>
          <p:nvSpPr>
            <p:cNvPr id="14" name="Rechteck 13"/>
            <p:cNvSpPr/>
            <p:nvPr/>
          </p:nvSpPr>
          <p:spPr>
            <a:xfrm>
              <a:off x="251520" y="1088740"/>
              <a:ext cx="450050" cy="4950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hteck 14"/>
            <p:cNvSpPr/>
            <p:nvPr/>
          </p:nvSpPr>
          <p:spPr>
            <a:xfrm>
              <a:off x="339415" y="4599130"/>
              <a:ext cx="450050" cy="4950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Catch your ion</a:t>
            </a:r>
          </a:p>
        </p:txBody>
      </p:sp>
      <p:sp>
        <p:nvSpPr>
          <p:cNvPr id="10" name="Text Placeholder 16"/>
          <p:cNvSpPr txBox="1">
            <a:spLocks/>
          </p:cNvSpPr>
          <p:nvPr/>
        </p:nvSpPr>
        <p:spPr>
          <a:xfrm>
            <a:off x="457200" y="6324600"/>
            <a:ext cx="7696200" cy="381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>
                <a:latin typeface="+mj-lt"/>
              </a:rPr>
              <a:t>L. </a:t>
            </a:r>
            <a:r>
              <a:rPr lang="en-US" i="1" dirty="0" err="1">
                <a:latin typeface="+mj-lt"/>
              </a:rPr>
              <a:t>Schmöger</a:t>
            </a:r>
            <a:r>
              <a:rPr lang="en-US" i="1" dirty="0">
                <a:latin typeface="+mj-lt"/>
              </a:rPr>
              <a:t> et al., Science 347, 6227 (2015); slide courtesy of Lisa </a:t>
            </a:r>
            <a:r>
              <a:rPr lang="en-US" i="1" dirty="0" err="1">
                <a:latin typeface="+mj-lt"/>
              </a:rPr>
              <a:t>Schmöger</a:t>
            </a:r>
            <a:endParaRPr lang="en-AU" i="1" dirty="0">
              <a:latin typeface="+mj-lt"/>
            </a:endParaRPr>
          </a:p>
        </p:txBody>
      </p:sp>
      <p:sp>
        <p:nvSpPr>
          <p:cNvPr id="11" name="Textfeld 1"/>
          <p:cNvSpPr txBox="1"/>
          <p:nvPr/>
        </p:nvSpPr>
        <p:spPr>
          <a:xfrm>
            <a:off x="5292080" y="4119355"/>
            <a:ext cx="9012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&lt;1µeV/Q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13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Fundamental physics with atoms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Highly charged ion clocks</a:t>
            </a:r>
          </a:p>
          <a:p>
            <a:r>
              <a:rPr lang="en-US" dirty="0"/>
              <a:t>EBIT spectroscopy of Pr</a:t>
            </a:r>
            <a:r>
              <a:rPr lang="en-US" baseline="30000" dirty="0"/>
              <a:t>9+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CI+MBPT and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AMBiT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Isotope shifts and King plot nonlinearities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245206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 err="1"/>
              <a:t>Sn</a:t>
            </a:r>
            <a:r>
              <a:rPr lang="en-US" dirty="0"/>
              <a:t> isoelectronic sequence: 5p – 4f crossing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TalkFigures_Levels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909973"/>
            <a:ext cx="6285656" cy="594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864153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 err="1"/>
              <a:t>Sn</a:t>
            </a:r>
            <a:r>
              <a:rPr lang="en-US" dirty="0"/>
              <a:t> isoelectronic sequence: 5p – 4f crossing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 descr="TalkFigures_Levels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066800"/>
            <a:ext cx="6408727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74239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7924800" y="2667000"/>
            <a:ext cx="457200" cy="0"/>
          </a:xfrm>
          <a:prstGeom prst="line">
            <a:avLst/>
          </a:prstGeom>
          <a:ln w="19050" cap="sq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382000" y="2667000"/>
            <a:ext cx="0" cy="2590800"/>
          </a:xfrm>
          <a:prstGeom prst="line">
            <a:avLst/>
          </a:prstGeom>
          <a:ln w="19050" cap="sq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/>
              <a:t>Pr</a:t>
            </a:r>
            <a:r>
              <a:rPr lang="en-US" baseline="30000" dirty="0"/>
              <a:t>9+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TalkFigures_Levels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16" y="111678"/>
            <a:ext cx="7987284" cy="6746322"/>
          </a:xfrm>
          <a:prstGeom prst="rect">
            <a:avLst/>
          </a:prstGeom>
        </p:spPr>
      </p:pic>
      <p:pic>
        <p:nvPicPr>
          <p:cNvPr id="2" name="Picture 1" descr="TalkFigures_TransitionRat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652" y="5192669"/>
            <a:ext cx="2301748" cy="120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958383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/>
          </a:bodyPr>
          <a:lstStyle/>
          <a:p>
            <a:r>
              <a:rPr lang="en-US" dirty="0"/>
              <a:t>EBIT</a:t>
            </a:r>
            <a:br>
              <a:rPr lang="en-US" dirty="0"/>
            </a:br>
            <a:r>
              <a:rPr lang="en-US" dirty="0"/>
              <a:t>spectra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7200" y="6400800"/>
            <a:ext cx="7696200" cy="381000"/>
          </a:xfrm>
        </p:spPr>
        <p:txBody>
          <a:bodyPr/>
          <a:lstStyle/>
          <a:p>
            <a:r>
              <a:rPr lang="en-US" dirty="0" err="1"/>
              <a:t>Bekker</a:t>
            </a:r>
            <a:r>
              <a:rPr lang="en-US" dirty="0"/>
              <a:t>, </a:t>
            </a:r>
            <a:r>
              <a:rPr lang="en-US" dirty="0" err="1"/>
              <a:t>Borschevsky</a:t>
            </a:r>
            <a:r>
              <a:rPr lang="en-US" dirty="0"/>
              <a:t>, Harman, Keitel, Pfeifer, Schmidt, Crespo López-Urrutia, Berengut (accepted Nat. Comm.)</a:t>
            </a:r>
          </a:p>
        </p:txBody>
      </p:sp>
      <p:pic>
        <p:nvPicPr>
          <p:cNvPr id="5" name="Picture 4" descr="TalkFigures_LevelsPrEBI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652" y="-2"/>
            <a:ext cx="6781800" cy="6577148"/>
          </a:xfrm>
          <a:prstGeom prst="rect">
            <a:avLst/>
          </a:prstGeom>
        </p:spPr>
      </p:pic>
      <p:pic>
        <p:nvPicPr>
          <p:cNvPr id="8" name="Picture 7" descr="TalkFigures_TransitionRat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652" y="4419600"/>
            <a:ext cx="2301748" cy="120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51099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2000" y="1219200"/>
            <a:ext cx="7742904" cy="51816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</a:t>
            </a:r>
            <a:r>
              <a:rPr lang="en-US" baseline="30000" dirty="0"/>
              <a:t>9+</a:t>
            </a:r>
            <a:r>
              <a:rPr lang="en-US" dirty="0"/>
              <a:t> experiment and theory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 descr="calcvsexp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371600"/>
            <a:ext cx="7438104" cy="48841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19600" y="45720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/>
                <a:cs typeface="Helvetica"/>
              </a:rPr>
              <a:t>Blue:  experiment</a:t>
            </a:r>
          </a:p>
          <a:p>
            <a:r>
              <a:rPr lang="en-US" dirty="0">
                <a:latin typeface="Helvetica"/>
                <a:cs typeface="Helvetica"/>
              </a:rPr>
              <a:t>Red:  </a:t>
            </a:r>
            <a:r>
              <a:rPr lang="en-US" dirty="0" err="1">
                <a:latin typeface="Helvetica"/>
                <a:cs typeface="Helvetica"/>
              </a:rPr>
              <a:t>AMBiT</a:t>
            </a:r>
            <a:r>
              <a:rPr lang="en-US" dirty="0">
                <a:latin typeface="Helvetica"/>
                <a:cs typeface="Helvetica"/>
              </a:rPr>
              <a:t>, error -23 (29) </a:t>
            </a:r>
            <a:r>
              <a:rPr lang="en-US" dirty="0" err="1">
                <a:latin typeface="Helvetica"/>
                <a:cs typeface="Helvetica"/>
              </a:rPr>
              <a:t>meV</a:t>
            </a:r>
            <a:endParaRPr lang="en-US" dirty="0">
              <a:latin typeface="Helvetica"/>
              <a:cs typeface="Helvetica"/>
            </a:endParaRPr>
          </a:p>
          <a:p>
            <a:r>
              <a:rPr lang="en-US" dirty="0">
                <a:latin typeface="Helvetica"/>
                <a:cs typeface="Helvetica"/>
              </a:rPr>
              <a:t>Orange: FSCC, error 14 (28) </a:t>
            </a:r>
            <a:r>
              <a:rPr lang="en-US" dirty="0" err="1">
                <a:latin typeface="Helvetica"/>
                <a:cs typeface="Helvetica"/>
              </a:rPr>
              <a:t>meV</a:t>
            </a:r>
            <a:endParaRPr lang="en-US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90881378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1600200"/>
            <a:ext cx="8534400" cy="38862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</a:t>
            </a:r>
            <a:r>
              <a:rPr lang="en-US" baseline="30000" dirty="0"/>
              <a:t>9+</a:t>
            </a:r>
            <a:r>
              <a:rPr lang="en-US" dirty="0"/>
              <a:t> measured spectrum and fit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TalkFigures_SpectrumNic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76400"/>
            <a:ext cx="8382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71725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1600200"/>
            <a:ext cx="8534400" cy="38862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</a:t>
            </a:r>
            <a:r>
              <a:rPr lang="en-US" baseline="30000" dirty="0"/>
              <a:t>9+</a:t>
            </a:r>
            <a:r>
              <a:rPr lang="en-US" dirty="0"/>
              <a:t> measured spectrum and fit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600200"/>
            <a:ext cx="8470841" cy="38861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524000" y="5684837"/>
            <a:ext cx="6324600" cy="487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Zeeman mixing of upper levels in 8T field</a:t>
            </a:r>
          </a:p>
        </p:txBody>
      </p:sp>
    </p:spTree>
    <p:extLst>
      <p:ext uri="{BB962C8B-B14F-4D97-AF65-F5344CB8AC3E}">
        <p14:creationId xmlns:p14="http://schemas.microsoft.com/office/powerpoint/2010/main" val="3532798911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1447800"/>
            <a:ext cx="8534400" cy="48768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</a:t>
            </a:r>
            <a:r>
              <a:rPr lang="en-US" baseline="30000" dirty="0"/>
              <a:t>9+</a:t>
            </a:r>
            <a:r>
              <a:rPr lang="en-US" dirty="0"/>
              <a:t> clock lifetimes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94" y="1375866"/>
            <a:ext cx="8070606" cy="504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90250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1447800"/>
            <a:ext cx="8534400" cy="48768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</a:t>
            </a:r>
            <a:r>
              <a:rPr lang="en-US" baseline="30000" dirty="0"/>
              <a:t>9+</a:t>
            </a:r>
            <a:r>
              <a:rPr lang="en-US" dirty="0"/>
              <a:t> clock lifetimes: hyperfine mixing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94" y="1371600"/>
            <a:ext cx="8070606" cy="505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24481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Fundamental physics with atoms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Highly charged ion clocks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EBIT spectroscopy of Pr</a:t>
            </a:r>
            <a:r>
              <a:rPr lang="en-US" baseline="30000" dirty="0">
                <a:solidFill>
                  <a:schemeClr val="bg1">
                    <a:lumMod val="65000"/>
                  </a:schemeClr>
                </a:solidFill>
              </a:rPr>
              <a:t>9+</a:t>
            </a:r>
          </a:p>
          <a:p>
            <a:r>
              <a:rPr lang="en-US" dirty="0"/>
              <a:t>CI+MBPT and </a:t>
            </a:r>
            <a:r>
              <a:rPr lang="en-US" dirty="0" err="1"/>
              <a:t>AMBiT</a:t>
            </a:r>
            <a:endParaRPr lang="en-US" dirty="0"/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Isotope shifts and King plot nonlinearities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224984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AMBiT</a:t>
            </a:r>
            <a:r>
              <a:rPr lang="en-US" dirty="0"/>
              <a:t> – atomic structure code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dirty="0"/>
              <a:t>Hole-particle CI + MBPT</a:t>
            </a:r>
          </a:p>
          <a:p>
            <a:r>
              <a:rPr lang="en-US" dirty="0"/>
              <a:t>Modern C++, parallel, scalable implementation:</a:t>
            </a:r>
          </a:p>
          <a:p>
            <a:pPr lvl="1"/>
            <a:r>
              <a:rPr lang="en-US" dirty="0" err="1"/>
              <a:t>Optimised</a:t>
            </a:r>
            <a:r>
              <a:rPr lang="en-US" dirty="0"/>
              <a:t> on your laptop, workstation, or cluster</a:t>
            </a:r>
          </a:p>
          <a:p>
            <a:r>
              <a:rPr lang="en-US" dirty="0"/>
              <a:t>Very flexible, does lots of fancy things (isotope shift, QED, matrix elements </a:t>
            </a:r>
            <a:r>
              <a:rPr lang="is-IS" dirty="0"/>
              <a:t>…)</a:t>
            </a:r>
            <a:endParaRPr lang="en-US" dirty="0"/>
          </a:p>
          <a:p>
            <a:r>
              <a:rPr lang="en-US" dirty="0"/>
              <a:t>“Nice” interface</a:t>
            </a:r>
          </a:p>
          <a:p>
            <a:r>
              <a:rPr lang="en-US" dirty="0"/>
              <a:t>Installation via </a:t>
            </a:r>
            <a:r>
              <a:rPr lang="en-US" dirty="0" err="1"/>
              <a:t>SCons</a:t>
            </a:r>
            <a:endParaRPr lang="en-US" dirty="0"/>
          </a:p>
          <a:p>
            <a:r>
              <a:rPr lang="en-US" dirty="0"/>
              <a:t>Documentation (!)</a:t>
            </a:r>
          </a:p>
          <a:p>
            <a:r>
              <a:rPr lang="en-US" dirty="0"/>
              <a:t>Publicly available at 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drjuls</a:t>
            </a:r>
            <a:r>
              <a:rPr lang="en-US" dirty="0"/>
              <a:t>/ambit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E17AA817-80C8-A940-9271-9B125B5DD4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324600"/>
            <a:ext cx="7696200" cy="381000"/>
          </a:xfrm>
        </p:spPr>
        <p:txBody>
          <a:bodyPr/>
          <a:lstStyle/>
          <a:p>
            <a:r>
              <a:rPr lang="en-US" dirty="0"/>
              <a:t>Kahl and Berengut, CPC 238, 232 (2019)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78687242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 interaction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0" y="3895132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0" y="4199932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0" y="46437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0" y="4953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7577" y="5788968"/>
            <a:ext cx="909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6s</a:t>
            </a:r>
            <a:r>
              <a:rPr lang="en-US" sz="2400" baseline="30000" dirty="0">
                <a:solidFill>
                  <a:schemeClr val="bg1"/>
                </a:solidFill>
              </a:rPr>
              <a:t>2 </a:t>
            </a:r>
            <a:r>
              <a:rPr lang="en-US" sz="2400" dirty="0">
                <a:solidFill>
                  <a:schemeClr val="bg1"/>
                </a:solidFill>
              </a:rPr>
              <a:t>6p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2766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5052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9624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910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4196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6482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8768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1054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191000" y="4047532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419600" y="4047532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7338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9624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1910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4196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6482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768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>
            <a:off x="2286000" y="4356797"/>
            <a:ext cx="3886200" cy="0"/>
          </a:xfrm>
          <a:prstGeom prst="line">
            <a:avLst/>
          </a:prstGeom>
          <a:ln w="28575" cmpd="sng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B955913-B172-A748-9A35-ACFFB140FE51}"/>
              </a:ext>
            </a:extLst>
          </p:cNvPr>
          <p:cNvCxnSpPr/>
          <p:nvPr/>
        </p:nvCxnSpPr>
        <p:spPr>
          <a:xfrm>
            <a:off x="3048000" y="362036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8980DA2C-E590-F244-A05A-0213210BE73C}"/>
              </a:ext>
            </a:extLst>
          </p:cNvPr>
          <p:cNvSpPr/>
          <p:nvPr/>
        </p:nvSpPr>
        <p:spPr>
          <a:xfrm>
            <a:off x="4184801" y="3733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B7BC28C-2D2A-7A4E-807C-37E22312D003}"/>
              </a:ext>
            </a:extLst>
          </p:cNvPr>
          <p:cNvSpPr/>
          <p:nvPr/>
        </p:nvSpPr>
        <p:spPr>
          <a:xfrm>
            <a:off x="53340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1F0EF89-D1B7-6748-B87E-AAA3DF146B84}"/>
              </a:ext>
            </a:extLst>
          </p:cNvPr>
          <p:cNvCxnSpPr/>
          <p:nvPr/>
        </p:nvCxnSpPr>
        <p:spPr>
          <a:xfrm>
            <a:off x="3058128" y="5297598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6195ED3-5623-DC4B-A107-5EC83B1933C3}"/>
              </a:ext>
            </a:extLst>
          </p:cNvPr>
          <p:cNvCxnSpPr/>
          <p:nvPr/>
        </p:nvCxnSpPr>
        <p:spPr>
          <a:xfrm>
            <a:off x="3058128" y="55626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Oval 65">
            <a:extLst>
              <a:ext uri="{FF2B5EF4-FFF2-40B4-BE49-F238E27FC236}">
                <a16:creationId xmlns:a16="http://schemas.microsoft.com/office/drawing/2014/main" id="{75639FFD-1948-0C4A-B7B5-E9A41E812FF5}"/>
              </a:ext>
            </a:extLst>
          </p:cNvPr>
          <p:cNvSpPr/>
          <p:nvPr/>
        </p:nvSpPr>
        <p:spPr>
          <a:xfrm>
            <a:off x="32766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6D34B98D-B0DF-2642-AB54-4E20A5A0A29E}"/>
              </a:ext>
            </a:extLst>
          </p:cNvPr>
          <p:cNvSpPr/>
          <p:nvPr/>
        </p:nvSpPr>
        <p:spPr>
          <a:xfrm>
            <a:off x="35052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C2885F31-B9BC-A947-AB76-A4C9467BD30D}"/>
              </a:ext>
            </a:extLst>
          </p:cNvPr>
          <p:cNvSpPr/>
          <p:nvPr/>
        </p:nvSpPr>
        <p:spPr>
          <a:xfrm>
            <a:off x="37338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F8CF648-6877-B94F-AF77-4D09AD5067A5}"/>
              </a:ext>
            </a:extLst>
          </p:cNvPr>
          <p:cNvSpPr/>
          <p:nvPr/>
        </p:nvSpPr>
        <p:spPr>
          <a:xfrm>
            <a:off x="39624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BFF2ECEC-CC8E-3343-8958-C0DD7A6055DE}"/>
              </a:ext>
            </a:extLst>
          </p:cNvPr>
          <p:cNvSpPr/>
          <p:nvPr/>
        </p:nvSpPr>
        <p:spPr>
          <a:xfrm>
            <a:off x="41910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BC94EA6-37A4-B947-AC82-5621ADCDFC07}"/>
              </a:ext>
            </a:extLst>
          </p:cNvPr>
          <p:cNvSpPr/>
          <p:nvPr/>
        </p:nvSpPr>
        <p:spPr>
          <a:xfrm>
            <a:off x="44196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01CD577F-F8AD-3D49-AA43-FCB5AABAEAE2}"/>
              </a:ext>
            </a:extLst>
          </p:cNvPr>
          <p:cNvSpPr/>
          <p:nvPr/>
        </p:nvSpPr>
        <p:spPr>
          <a:xfrm>
            <a:off x="46482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15712A3-F5D5-3745-8F12-113700DDC10E}"/>
              </a:ext>
            </a:extLst>
          </p:cNvPr>
          <p:cNvSpPr/>
          <p:nvPr/>
        </p:nvSpPr>
        <p:spPr>
          <a:xfrm>
            <a:off x="48768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A81700C-E710-4C4A-BFC5-37A4A7601761}"/>
              </a:ext>
            </a:extLst>
          </p:cNvPr>
          <p:cNvSpPr/>
          <p:nvPr/>
        </p:nvSpPr>
        <p:spPr>
          <a:xfrm>
            <a:off x="51054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38966D3-46FA-DA4B-B51E-5CE1EFEDA203}"/>
              </a:ext>
            </a:extLst>
          </p:cNvPr>
          <p:cNvSpPr/>
          <p:nvPr/>
        </p:nvSpPr>
        <p:spPr>
          <a:xfrm>
            <a:off x="53340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F140918-35B5-5C41-BBD5-E0BBEF945465}"/>
              </a:ext>
            </a:extLst>
          </p:cNvPr>
          <p:cNvSpPr/>
          <p:nvPr/>
        </p:nvSpPr>
        <p:spPr>
          <a:xfrm>
            <a:off x="2812189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A471577-C3AE-D846-B072-A21C22139B6F}"/>
              </a:ext>
            </a:extLst>
          </p:cNvPr>
          <p:cNvSpPr/>
          <p:nvPr/>
        </p:nvSpPr>
        <p:spPr>
          <a:xfrm>
            <a:off x="3040789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EF761ED-3396-B647-890D-1C5545DD6CE3}"/>
              </a:ext>
            </a:extLst>
          </p:cNvPr>
          <p:cNvSpPr/>
          <p:nvPr/>
        </p:nvSpPr>
        <p:spPr>
          <a:xfrm>
            <a:off x="5573210" y="5163044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63F006A6-73E4-F349-AD17-A191E93468AA}"/>
              </a:ext>
            </a:extLst>
          </p:cNvPr>
          <p:cNvSpPr/>
          <p:nvPr/>
        </p:nvSpPr>
        <p:spPr>
          <a:xfrm>
            <a:off x="5801810" y="5163044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D77A0A4-28DF-F642-8C1E-A70EE16E4B91}"/>
              </a:ext>
            </a:extLst>
          </p:cNvPr>
          <p:cNvSpPr/>
          <p:nvPr/>
        </p:nvSpPr>
        <p:spPr>
          <a:xfrm>
            <a:off x="4184801" y="5434233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FF9A16B-F96C-CA46-8DEC-CC3D3B6A0ADE}"/>
              </a:ext>
            </a:extLst>
          </p:cNvPr>
          <p:cNvSpPr/>
          <p:nvPr/>
        </p:nvSpPr>
        <p:spPr>
          <a:xfrm>
            <a:off x="4413401" y="5434233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A1A7EE-6A08-1242-8EA9-B02488ABA43B}"/>
              </a:ext>
            </a:extLst>
          </p:cNvPr>
          <p:cNvSpPr txBox="1"/>
          <p:nvPr/>
        </p:nvSpPr>
        <p:spPr>
          <a:xfrm>
            <a:off x="609600" y="4114800"/>
            <a:ext cx="1556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Fermi level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937BC2D-6C89-CA40-9C25-3C9E67C5A857}"/>
              </a:ext>
            </a:extLst>
          </p:cNvPr>
          <p:cNvSpPr txBox="1"/>
          <p:nvPr/>
        </p:nvSpPr>
        <p:spPr>
          <a:xfrm>
            <a:off x="6394185" y="3389527"/>
            <a:ext cx="2292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Valence orbitals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“active electrons”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9D23CC9E-1D6E-2C4F-B009-7844B52A1B3D}"/>
              </a:ext>
            </a:extLst>
          </p:cNvPr>
          <p:cNvCxnSpPr/>
          <p:nvPr/>
        </p:nvCxnSpPr>
        <p:spPr>
          <a:xfrm>
            <a:off x="6248400" y="3276600"/>
            <a:ext cx="0" cy="1080197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DA0A4861-9908-7C46-B914-DC47A28CDA6F}"/>
              </a:ext>
            </a:extLst>
          </p:cNvPr>
          <p:cNvCxnSpPr>
            <a:cxnSpLocks/>
          </p:cNvCxnSpPr>
          <p:nvPr/>
        </p:nvCxnSpPr>
        <p:spPr>
          <a:xfrm>
            <a:off x="6248400" y="4415135"/>
            <a:ext cx="0" cy="1452265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6ABF4B0D-C008-4640-9375-67E4156020A3}"/>
              </a:ext>
            </a:extLst>
          </p:cNvPr>
          <p:cNvSpPr txBox="1"/>
          <p:nvPr/>
        </p:nvSpPr>
        <p:spPr>
          <a:xfrm>
            <a:off x="6656275" y="4724400"/>
            <a:ext cx="1768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Core orbitals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A578245-AFBA-9843-B9DA-2B33F515E363}"/>
              </a:ext>
            </a:extLst>
          </p:cNvPr>
          <p:cNvSpPr txBox="1"/>
          <p:nvPr/>
        </p:nvSpPr>
        <p:spPr>
          <a:xfrm>
            <a:off x="2309884" y="44151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C7B011E-8803-474A-85B1-0504F99D3C90}"/>
              </a:ext>
            </a:extLst>
          </p:cNvPr>
          <p:cNvSpPr txBox="1"/>
          <p:nvPr/>
        </p:nvSpPr>
        <p:spPr>
          <a:xfrm>
            <a:off x="2286000" y="4724400"/>
            <a:ext cx="497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5p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EFFE9B6-7B7C-9A46-BEBF-D18796FE1C0D}"/>
              </a:ext>
            </a:extLst>
          </p:cNvPr>
          <p:cNvSpPr txBox="1"/>
          <p:nvPr/>
        </p:nvSpPr>
        <p:spPr>
          <a:xfrm>
            <a:off x="2362200" y="3957935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0114D0B-D7F8-704B-8863-E584794E8091}"/>
              </a:ext>
            </a:extLst>
          </p:cNvPr>
          <p:cNvSpPr txBox="1"/>
          <p:nvPr/>
        </p:nvSpPr>
        <p:spPr>
          <a:xfrm>
            <a:off x="2309884" y="36531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212AC59-937A-494B-A1C8-FDB181EA3F6F}"/>
              </a:ext>
            </a:extLst>
          </p:cNvPr>
          <p:cNvSpPr txBox="1"/>
          <p:nvPr/>
        </p:nvSpPr>
        <p:spPr>
          <a:xfrm>
            <a:off x="2309884" y="5038722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4f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88FF597-7770-5C47-9BC3-BCF86635B283}"/>
              </a:ext>
            </a:extLst>
          </p:cNvPr>
          <p:cNvSpPr txBox="1"/>
          <p:nvPr/>
        </p:nvSpPr>
        <p:spPr>
          <a:xfrm>
            <a:off x="2286000" y="5294348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1712174-30CE-8E4A-B831-FF2356F78D3D}"/>
              </a:ext>
            </a:extLst>
          </p:cNvPr>
          <p:cNvSpPr txBox="1"/>
          <p:nvPr/>
        </p:nvSpPr>
        <p:spPr>
          <a:xfrm>
            <a:off x="2309884" y="3378363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3AFF774A-7B0D-4142-8288-F6F5B4A70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851" y="2408455"/>
            <a:ext cx="2425700" cy="673100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20D00CBA-E24E-C440-ACC8-4E0EC6E2D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311" y="1578421"/>
            <a:ext cx="2057400" cy="685800"/>
          </a:xfrm>
          <a:prstGeom prst="rect">
            <a:avLst/>
          </a:prstGeom>
        </p:spPr>
      </p:pic>
      <p:sp>
        <p:nvSpPr>
          <p:cNvPr id="104" name="Text Placeholder 103">
            <a:extLst>
              <a:ext uri="{FF2B5EF4-FFF2-40B4-BE49-F238E27FC236}">
                <a16:creationId xmlns:a16="http://schemas.microsoft.com/office/drawing/2014/main" id="{63D09C89-C6DF-4D49-A744-CC23350394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4F05E3EB-E639-9E44-96EA-08130D584D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62551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 interaction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0" y="3895132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0" y="4199932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0" y="46437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0" y="4953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7577" y="5788968"/>
            <a:ext cx="909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6s</a:t>
            </a:r>
            <a:r>
              <a:rPr lang="en-US" sz="2400" baseline="300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6p</a:t>
            </a:r>
            <a:r>
              <a:rPr lang="en-US" sz="2400" baseline="30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2766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5052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9624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910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4196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6482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8768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1054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191000" y="4047532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429728" y="3725728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7338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9624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1910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4196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6482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768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>
            <a:off x="2286000" y="4356797"/>
            <a:ext cx="3886200" cy="0"/>
          </a:xfrm>
          <a:prstGeom prst="line">
            <a:avLst/>
          </a:prstGeom>
          <a:ln w="28575" cmpd="sng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B955913-B172-A748-9A35-ACFFB140FE51}"/>
              </a:ext>
            </a:extLst>
          </p:cNvPr>
          <p:cNvCxnSpPr/>
          <p:nvPr/>
        </p:nvCxnSpPr>
        <p:spPr>
          <a:xfrm>
            <a:off x="3048000" y="362036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8980DA2C-E590-F244-A05A-0213210BE73C}"/>
              </a:ext>
            </a:extLst>
          </p:cNvPr>
          <p:cNvSpPr/>
          <p:nvPr/>
        </p:nvSpPr>
        <p:spPr>
          <a:xfrm>
            <a:off x="4184801" y="3733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B7BC28C-2D2A-7A4E-807C-37E22312D003}"/>
              </a:ext>
            </a:extLst>
          </p:cNvPr>
          <p:cNvSpPr/>
          <p:nvPr/>
        </p:nvSpPr>
        <p:spPr>
          <a:xfrm>
            <a:off x="53340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1F0EF89-D1B7-6748-B87E-AAA3DF146B84}"/>
              </a:ext>
            </a:extLst>
          </p:cNvPr>
          <p:cNvCxnSpPr/>
          <p:nvPr/>
        </p:nvCxnSpPr>
        <p:spPr>
          <a:xfrm>
            <a:off x="3058128" y="5297598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6195ED3-5623-DC4B-A107-5EC83B1933C3}"/>
              </a:ext>
            </a:extLst>
          </p:cNvPr>
          <p:cNvCxnSpPr/>
          <p:nvPr/>
        </p:nvCxnSpPr>
        <p:spPr>
          <a:xfrm>
            <a:off x="3058128" y="55626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Oval 65">
            <a:extLst>
              <a:ext uri="{FF2B5EF4-FFF2-40B4-BE49-F238E27FC236}">
                <a16:creationId xmlns:a16="http://schemas.microsoft.com/office/drawing/2014/main" id="{75639FFD-1948-0C4A-B7B5-E9A41E812FF5}"/>
              </a:ext>
            </a:extLst>
          </p:cNvPr>
          <p:cNvSpPr/>
          <p:nvPr/>
        </p:nvSpPr>
        <p:spPr>
          <a:xfrm>
            <a:off x="32766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6D34B98D-B0DF-2642-AB54-4E20A5A0A29E}"/>
              </a:ext>
            </a:extLst>
          </p:cNvPr>
          <p:cNvSpPr/>
          <p:nvPr/>
        </p:nvSpPr>
        <p:spPr>
          <a:xfrm>
            <a:off x="35052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C2885F31-B9BC-A947-AB76-A4C9467BD30D}"/>
              </a:ext>
            </a:extLst>
          </p:cNvPr>
          <p:cNvSpPr/>
          <p:nvPr/>
        </p:nvSpPr>
        <p:spPr>
          <a:xfrm>
            <a:off x="37338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F8CF648-6877-B94F-AF77-4D09AD5067A5}"/>
              </a:ext>
            </a:extLst>
          </p:cNvPr>
          <p:cNvSpPr/>
          <p:nvPr/>
        </p:nvSpPr>
        <p:spPr>
          <a:xfrm>
            <a:off x="39624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BFF2ECEC-CC8E-3343-8958-C0DD7A6055DE}"/>
              </a:ext>
            </a:extLst>
          </p:cNvPr>
          <p:cNvSpPr/>
          <p:nvPr/>
        </p:nvSpPr>
        <p:spPr>
          <a:xfrm>
            <a:off x="41910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BC94EA6-37A4-B947-AC82-5621ADCDFC07}"/>
              </a:ext>
            </a:extLst>
          </p:cNvPr>
          <p:cNvSpPr/>
          <p:nvPr/>
        </p:nvSpPr>
        <p:spPr>
          <a:xfrm>
            <a:off x="44196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01CD577F-F8AD-3D49-AA43-FCB5AABAEAE2}"/>
              </a:ext>
            </a:extLst>
          </p:cNvPr>
          <p:cNvSpPr/>
          <p:nvPr/>
        </p:nvSpPr>
        <p:spPr>
          <a:xfrm>
            <a:off x="46482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15712A3-F5D5-3745-8F12-113700DDC10E}"/>
              </a:ext>
            </a:extLst>
          </p:cNvPr>
          <p:cNvSpPr/>
          <p:nvPr/>
        </p:nvSpPr>
        <p:spPr>
          <a:xfrm>
            <a:off x="48768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A81700C-E710-4C4A-BFC5-37A4A7601761}"/>
              </a:ext>
            </a:extLst>
          </p:cNvPr>
          <p:cNvSpPr/>
          <p:nvPr/>
        </p:nvSpPr>
        <p:spPr>
          <a:xfrm>
            <a:off x="51054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38966D3-46FA-DA4B-B51E-5CE1EFEDA203}"/>
              </a:ext>
            </a:extLst>
          </p:cNvPr>
          <p:cNvSpPr/>
          <p:nvPr/>
        </p:nvSpPr>
        <p:spPr>
          <a:xfrm>
            <a:off x="53340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F140918-35B5-5C41-BBD5-E0BBEF945465}"/>
              </a:ext>
            </a:extLst>
          </p:cNvPr>
          <p:cNvSpPr/>
          <p:nvPr/>
        </p:nvSpPr>
        <p:spPr>
          <a:xfrm>
            <a:off x="2812189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A471577-C3AE-D846-B072-A21C22139B6F}"/>
              </a:ext>
            </a:extLst>
          </p:cNvPr>
          <p:cNvSpPr/>
          <p:nvPr/>
        </p:nvSpPr>
        <p:spPr>
          <a:xfrm>
            <a:off x="3040789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EF761ED-3396-B647-890D-1C5545DD6CE3}"/>
              </a:ext>
            </a:extLst>
          </p:cNvPr>
          <p:cNvSpPr/>
          <p:nvPr/>
        </p:nvSpPr>
        <p:spPr>
          <a:xfrm>
            <a:off x="5573210" y="5163044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63F006A6-73E4-F349-AD17-A191E93468AA}"/>
              </a:ext>
            </a:extLst>
          </p:cNvPr>
          <p:cNvSpPr/>
          <p:nvPr/>
        </p:nvSpPr>
        <p:spPr>
          <a:xfrm>
            <a:off x="5801810" y="5163044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D77A0A4-28DF-F642-8C1E-A70EE16E4B91}"/>
              </a:ext>
            </a:extLst>
          </p:cNvPr>
          <p:cNvSpPr/>
          <p:nvPr/>
        </p:nvSpPr>
        <p:spPr>
          <a:xfrm>
            <a:off x="4184801" y="5434233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FF9A16B-F96C-CA46-8DEC-CC3D3B6A0ADE}"/>
              </a:ext>
            </a:extLst>
          </p:cNvPr>
          <p:cNvSpPr/>
          <p:nvPr/>
        </p:nvSpPr>
        <p:spPr>
          <a:xfrm>
            <a:off x="4413401" y="5434233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A1A7EE-6A08-1242-8EA9-B02488ABA43B}"/>
              </a:ext>
            </a:extLst>
          </p:cNvPr>
          <p:cNvSpPr txBox="1"/>
          <p:nvPr/>
        </p:nvSpPr>
        <p:spPr>
          <a:xfrm>
            <a:off x="609600" y="4114800"/>
            <a:ext cx="1556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Fermi level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937BC2D-6C89-CA40-9C25-3C9E67C5A857}"/>
              </a:ext>
            </a:extLst>
          </p:cNvPr>
          <p:cNvSpPr txBox="1"/>
          <p:nvPr/>
        </p:nvSpPr>
        <p:spPr>
          <a:xfrm>
            <a:off x="6394185" y="3389527"/>
            <a:ext cx="2292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Valence orbitals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“active electrons”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9D23CC9E-1D6E-2C4F-B009-7844B52A1B3D}"/>
              </a:ext>
            </a:extLst>
          </p:cNvPr>
          <p:cNvCxnSpPr/>
          <p:nvPr/>
        </p:nvCxnSpPr>
        <p:spPr>
          <a:xfrm>
            <a:off x="6248400" y="3276600"/>
            <a:ext cx="0" cy="1080197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DA0A4861-9908-7C46-B914-DC47A28CDA6F}"/>
              </a:ext>
            </a:extLst>
          </p:cNvPr>
          <p:cNvCxnSpPr>
            <a:cxnSpLocks/>
          </p:cNvCxnSpPr>
          <p:nvPr/>
        </p:nvCxnSpPr>
        <p:spPr>
          <a:xfrm>
            <a:off x="6248400" y="4415135"/>
            <a:ext cx="0" cy="1452265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6ABF4B0D-C008-4640-9375-67E4156020A3}"/>
              </a:ext>
            </a:extLst>
          </p:cNvPr>
          <p:cNvSpPr txBox="1"/>
          <p:nvPr/>
        </p:nvSpPr>
        <p:spPr>
          <a:xfrm>
            <a:off x="6656275" y="4724400"/>
            <a:ext cx="1768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Core orbitals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A578245-AFBA-9843-B9DA-2B33F515E363}"/>
              </a:ext>
            </a:extLst>
          </p:cNvPr>
          <p:cNvSpPr txBox="1"/>
          <p:nvPr/>
        </p:nvSpPr>
        <p:spPr>
          <a:xfrm>
            <a:off x="2309884" y="44151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C7B011E-8803-474A-85B1-0504F99D3C90}"/>
              </a:ext>
            </a:extLst>
          </p:cNvPr>
          <p:cNvSpPr txBox="1"/>
          <p:nvPr/>
        </p:nvSpPr>
        <p:spPr>
          <a:xfrm>
            <a:off x="2286000" y="4724400"/>
            <a:ext cx="497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5p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EFFE9B6-7B7C-9A46-BEBF-D18796FE1C0D}"/>
              </a:ext>
            </a:extLst>
          </p:cNvPr>
          <p:cNvSpPr txBox="1"/>
          <p:nvPr/>
        </p:nvSpPr>
        <p:spPr>
          <a:xfrm>
            <a:off x="2362200" y="3957935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0114D0B-D7F8-704B-8863-E584794E8091}"/>
              </a:ext>
            </a:extLst>
          </p:cNvPr>
          <p:cNvSpPr txBox="1"/>
          <p:nvPr/>
        </p:nvSpPr>
        <p:spPr>
          <a:xfrm>
            <a:off x="2309884" y="36531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212AC59-937A-494B-A1C8-FDB181EA3F6F}"/>
              </a:ext>
            </a:extLst>
          </p:cNvPr>
          <p:cNvSpPr txBox="1"/>
          <p:nvPr/>
        </p:nvSpPr>
        <p:spPr>
          <a:xfrm>
            <a:off x="2309884" y="5038722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4f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88FF597-7770-5C47-9BC3-BCF86635B283}"/>
              </a:ext>
            </a:extLst>
          </p:cNvPr>
          <p:cNvSpPr txBox="1"/>
          <p:nvPr/>
        </p:nvSpPr>
        <p:spPr>
          <a:xfrm>
            <a:off x="2286000" y="5294348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1712174-30CE-8E4A-B831-FF2356F78D3D}"/>
              </a:ext>
            </a:extLst>
          </p:cNvPr>
          <p:cNvSpPr txBox="1"/>
          <p:nvPr/>
        </p:nvSpPr>
        <p:spPr>
          <a:xfrm>
            <a:off x="2309884" y="3378363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3AFF774A-7B0D-4142-8288-F6F5B4A70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851" y="2408455"/>
            <a:ext cx="2425700" cy="673100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20D00CBA-E24E-C440-ACC8-4E0EC6E2D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311" y="1578421"/>
            <a:ext cx="2057400" cy="6858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F95A62-0FB9-8E49-877E-CC93C1C863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7165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 interaction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0" y="3895132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0" y="4199932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0" y="46437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0" y="4953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7577" y="5788968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6p</a:t>
            </a:r>
            <a:r>
              <a:rPr lang="en-US" sz="2400" baseline="30000" dirty="0">
                <a:solidFill>
                  <a:schemeClr val="bg1"/>
                </a:solidFill>
              </a:rPr>
              <a:t>2 </a:t>
            </a:r>
            <a:r>
              <a:rPr lang="en-US" sz="2400" dirty="0">
                <a:solidFill>
                  <a:schemeClr val="bg1"/>
                </a:solidFill>
              </a:rPr>
              <a:t>6d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2766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5052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9624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910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4196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6482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8768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1054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429728" y="3725728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7338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9624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1910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4196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6482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768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>
            <a:off x="2286000" y="4356797"/>
            <a:ext cx="3886200" cy="0"/>
          </a:xfrm>
          <a:prstGeom prst="line">
            <a:avLst/>
          </a:prstGeom>
          <a:ln w="28575" cmpd="sng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B955913-B172-A748-9A35-ACFFB140FE51}"/>
              </a:ext>
            </a:extLst>
          </p:cNvPr>
          <p:cNvCxnSpPr/>
          <p:nvPr/>
        </p:nvCxnSpPr>
        <p:spPr>
          <a:xfrm>
            <a:off x="3048000" y="362036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8980DA2C-E590-F244-A05A-0213210BE73C}"/>
              </a:ext>
            </a:extLst>
          </p:cNvPr>
          <p:cNvSpPr/>
          <p:nvPr/>
        </p:nvSpPr>
        <p:spPr>
          <a:xfrm>
            <a:off x="4184801" y="3733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B7BC28C-2D2A-7A4E-807C-37E22312D003}"/>
              </a:ext>
            </a:extLst>
          </p:cNvPr>
          <p:cNvSpPr/>
          <p:nvPr/>
        </p:nvSpPr>
        <p:spPr>
          <a:xfrm>
            <a:off x="53340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1F0EF89-D1B7-6748-B87E-AAA3DF146B84}"/>
              </a:ext>
            </a:extLst>
          </p:cNvPr>
          <p:cNvCxnSpPr/>
          <p:nvPr/>
        </p:nvCxnSpPr>
        <p:spPr>
          <a:xfrm>
            <a:off x="3058128" y="5297598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6195ED3-5623-DC4B-A107-5EC83B1933C3}"/>
              </a:ext>
            </a:extLst>
          </p:cNvPr>
          <p:cNvCxnSpPr/>
          <p:nvPr/>
        </p:nvCxnSpPr>
        <p:spPr>
          <a:xfrm>
            <a:off x="3058128" y="55626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Oval 65">
            <a:extLst>
              <a:ext uri="{FF2B5EF4-FFF2-40B4-BE49-F238E27FC236}">
                <a16:creationId xmlns:a16="http://schemas.microsoft.com/office/drawing/2014/main" id="{75639FFD-1948-0C4A-B7B5-E9A41E812FF5}"/>
              </a:ext>
            </a:extLst>
          </p:cNvPr>
          <p:cNvSpPr/>
          <p:nvPr/>
        </p:nvSpPr>
        <p:spPr>
          <a:xfrm>
            <a:off x="32766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6D34B98D-B0DF-2642-AB54-4E20A5A0A29E}"/>
              </a:ext>
            </a:extLst>
          </p:cNvPr>
          <p:cNvSpPr/>
          <p:nvPr/>
        </p:nvSpPr>
        <p:spPr>
          <a:xfrm>
            <a:off x="35052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C2885F31-B9BC-A947-AB76-A4C9467BD30D}"/>
              </a:ext>
            </a:extLst>
          </p:cNvPr>
          <p:cNvSpPr/>
          <p:nvPr/>
        </p:nvSpPr>
        <p:spPr>
          <a:xfrm>
            <a:off x="37338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F8CF648-6877-B94F-AF77-4D09AD5067A5}"/>
              </a:ext>
            </a:extLst>
          </p:cNvPr>
          <p:cNvSpPr/>
          <p:nvPr/>
        </p:nvSpPr>
        <p:spPr>
          <a:xfrm>
            <a:off x="39624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BFF2ECEC-CC8E-3343-8958-C0DD7A6055DE}"/>
              </a:ext>
            </a:extLst>
          </p:cNvPr>
          <p:cNvSpPr/>
          <p:nvPr/>
        </p:nvSpPr>
        <p:spPr>
          <a:xfrm>
            <a:off x="41910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BC94EA6-37A4-B947-AC82-5621ADCDFC07}"/>
              </a:ext>
            </a:extLst>
          </p:cNvPr>
          <p:cNvSpPr/>
          <p:nvPr/>
        </p:nvSpPr>
        <p:spPr>
          <a:xfrm>
            <a:off x="44196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01CD577F-F8AD-3D49-AA43-FCB5AABAEAE2}"/>
              </a:ext>
            </a:extLst>
          </p:cNvPr>
          <p:cNvSpPr/>
          <p:nvPr/>
        </p:nvSpPr>
        <p:spPr>
          <a:xfrm>
            <a:off x="46482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15712A3-F5D5-3745-8F12-113700DDC10E}"/>
              </a:ext>
            </a:extLst>
          </p:cNvPr>
          <p:cNvSpPr/>
          <p:nvPr/>
        </p:nvSpPr>
        <p:spPr>
          <a:xfrm>
            <a:off x="48768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A81700C-E710-4C4A-BFC5-37A4A7601761}"/>
              </a:ext>
            </a:extLst>
          </p:cNvPr>
          <p:cNvSpPr/>
          <p:nvPr/>
        </p:nvSpPr>
        <p:spPr>
          <a:xfrm>
            <a:off x="51054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38966D3-46FA-DA4B-B51E-5CE1EFEDA203}"/>
              </a:ext>
            </a:extLst>
          </p:cNvPr>
          <p:cNvSpPr/>
          <p:nvPr/>
        </p:nvSpPr>
        <p:spPr>
          <a:xfrm>
            <a:off x="53340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F140918-35B5-5C41-BBD5-E0BBEF945465}"/>
              </a:ext>
            </a:extLst>
          </p:cNvPr>
          <p:cNvSpPr/>
          <p:nvPr/>
        </p:nvSpPr>
        <p:spPr>
          <a:xfrm>
            <a:off x="2812189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A471577-C3AE-D846-B072-A21C22139B6F}"/>
              </a:ext>
            </a:extLst>
          </p:cNvPr>
          <p:cNvSpPr/>
          <p:nvPr/>
        </p:nvSpPr>
        <p:spPr>
          <a:xfrm>
            <a:off x="3040789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EF761ED-3396-B647-890D-1C5545DD6CE3}"/>
              </a:ext>
            </a:extLst>
          </p:cNvPr>
          <p:cNvSpPr/>
          <p:nvPr/>
        </p:nvSpPr>
        <p:spPr>
          <a:xfrm>
            <a:off x="5573210" y="5163044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63F006A6-73E4-F349-AD17-A191E93468AA}"/>
              </a:ext>
            </a:extLst>
          </p:cNvPr>
          <p:cNvSpPr/>
          <p:nvPr/>
        </p:nvSpPr>
        <p:spPr>
          <a:xfrm>
            <a:off x="5801810" y="5163044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D77A0A4-28DF-F642-8C1E-A70EE16E4B91}"/>
              </a:ext>
            </a:extLst>
          </p:cNvPr>
          <p:cNvSpPr/>
          <p:nvPr/>
        </p:nvSpPr>
        <p:spPr>
          <a:xfrm>
            <a:off x="4184801" y="5434233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FF9A16B-F96C-CA46-8DEC-CC3D3B6A0ADE}"/>
              </a:ext>
            </a:extLst>
          </p:cNvPr>
          <p:cNvSpPr/>
          <p:nvPr/>
        </p:nvSpPr>
        <p:spPr>
          <a:xfrm>
            <a:off x="4413401" y="5434233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A1A7EE-6A08-1242-8EA9-B02488ABA43B}"/>
              </a:ext>
            </a:extLst>
          </p:cNvPr>
          <p:cNvSpPr txBox="1"/>
          <p:nvPr/>
        </p:nvSpPr>
        <p:spPr>
          <a:xfrm>
            <a:off x="609600" y="4114800"/>
            <a:ext cx="1556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Fermi level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937BC2D-6C89-CA40-9C25-3C9E67C5A857}"/>
              </a:ext>
            </a:extLst>
          </p:cNvPr>
          <p:cNvSpPr txBox="1"/>
          <p:nvPr/>
        </p:nvSpPr>
        <p:spPr>
          <a:xfrm>
            <a:off x="6394185" y="3389527"/>
            <a:ext cx="2292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Valence orbitals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“active electrons”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9D23CC9E-1D6E-2C4F-B009-7844B52A1B3D}"/>
              </a:ext>
            </a:extLst>
          </p:cNvPr>
          <p:cNvCxnSpPr/>
          <p:nvPr/>
        </p:nvCxnSpPr>
        <p:spPr>
          <a:xfrm>
            <a:off x="6248400" y="3276600"/>
            <a:ext cx="0" cy="1080197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DA0A4861-9908-7C46-B914-DC47A28CDA6F}"/>
              </a:ext>
            </a:extLst>
          </p:cNvPr>
          <p:cNvCxnSpPr>
            <a:cxnSpLocks/>
          </p:cNvCxnSpPr>
          <p:nvPr/>
        </p:nvCxnSpPr>
        <p:spPr>
          <a:xfrm>
            <a:off x="6248400" y="4415135"/>
            <a:ext cx="0" cy="1452265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6ABF4B0D-C008-4640-9375-67E4156020A3}"/>
              </a:ext>
            </a:extLst>
          </p:cNvPr>
          <p:cNvSpPr txBox="1"/>
          <p:nvPr/>
        </p:nvSpPr>
        <p:spPr>
          <a:xfrm>
            <a:off x="6656275" y="4724400"/>
            <a:ext cx="1768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Core orbitals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A578245-AFBA-9843-B9DA-2B33F515E363}"/>
              </a:ext>
            </a:extLst>
          </p:cNvPr>
          <p:cNvSpPr txBox="1"/>
          <p:nvPr/>
        </p:nvSpPr>
        <p:spPr>
          <a:xfrm>
            <a:off x="2309884" y="44151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C7B011E-8803-474A-85B1-0504F99D3C90}"/>
              </a:ext>
            </a:extLst>
          </p:cNvPr>
          <p:cNvSpPr txBox="1"/>
          <p:nvPr/>
        </p:nvSpPr>
        <p:spPr>
          <a:xfrm>
            <a:off x="2286000" y="4724400"/>
            <a:ext cx="497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5p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EFFE9B6-7B7C-9A46-BEBF-D18796FE1C0D}"/>
              </a:ext>
            </a:extLst>
          </p:cNvPr>
          <p:cNvSpPr txBox="1"/>
          <p:nvPr/>
        </p:nvSpPr>
        <p:spPr>
          <a:xfrm>
            <a:off x="2362200" y="3957935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0114D0B-D7F8-704B-8863-E584794E8091}"/>
              </a:ext>
            </a:extLst>
          </p:cNvPr>
          <p:cNvSpPr txBox="1"/>
          <p:nvPr/>
        </p:nvSpPr>
        <p:spPr>
          <a:xfrm>
            <a:off x="2309884" y="36531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212AC59-937A-494B-A1C8-FDB181EA3F6F}"/>
              </a:ext>
            </a:extLst>
          </p:cNvPr>
          <p:cNvSpPr txBox="1"/>
          <p:nvPr/>
        </p:nvSpPr>
        <p:spPr>
          <a:xfrm>
            <a:off x="2309884" y="5038722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4f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88FF597-7770-5C47-9BC3-BCF86635B283}"/>
              </a:ext>
            </a:extLst>
          </p:cNvPr>
          <p:cNvSpPr txBox="1"/>
          <p:nvPr/>
        </p:nvSpPr>
        <p:spPr>
          <a:xfrm>
            <a:off x="2286000" y="5294348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1712174-30CE-8E4A-B831-FF2356F78D3D}"/>
              </a:ext>
            </a:extLst>
          </p:cNvPr>
          <p:cNvSpPr txBox="1"/>
          <p:nvPr/>
        </p:nvSpPr>
        <p:spPr>
          <a:xfrm>
            <a:off x="2309884" y="3378363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3AFF774A-7B0D-4142-8288-F6F5B4A70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851" y="2408455"/>
            <a:ext cx="2425700" cy="673100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20D00CBA-E24E-C440-ACC8-4E0EC6E2D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311" y="1578421"/>
            <a:ext cx="2057400" cy="685800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4192965" y="3489379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A6462D-5D41-3440-8D17-28F087BB73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3280E7B-2FF5-F84D-AA0A-9D02FCEDAC59}"/>
              </a:ext>
            </a:extLst>
          </p:cNvPr>
          <p:cNvCxnSpPr>
            <a:cxnSpLocks/>
          </p:cNvCxnSpPr>
          <p:nvPr/>
        </p:nvCxnSpPr>
        <p:spPr>
          <a:xfrm flipH="1">
            <a:off x="4797631" y="1921321"/>
            <a:ext cx="1586164" cy="239988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3D20F1A-BE8A-AE4D-8324-232FFE65CF05}"/>
              </a:ext>
            </a:extLst>
          </p:cNvPr>
          <p:cNvGrpSpPr/>
          <p:nvPr/>
        </p:nvGrpSpPr>
        <p:grpSpPr>
          <a:xfrm>
            <a:off x="6383795" y="1676554"/>
            <a:ext cx="1869422" cy="830997"/>
            <a:chOff x="6383795" y="1676554"/>
            <a:chExt cx="1869422" cy="83099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53CC337-3973-3845-9E1F-3E4F4190FE93}"/>
                </a:ext>
              </a:extLst>
            </p:cNvPr>
            <p:cNvSpPr txBox="1"/>
            <p:nvPr/>
          </p:nvSpPr>
          <p:spPr>
            <a:xfrm>
              <a:off x="6383795" y="1676554"/>
              <a:ext cx="186942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Configuration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subspace   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9E960D34-ED26-C64E-A664-9AE796EA3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48600" y="2176300"/>
              <a:ext cx="228600" cy="22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2884246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CI+MBPT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91268"/>
          </a:xfrm>
        </p:spPr>
        <p:txBody>
          <a:bodyPr>
            <a:normAutofit/>
          </a:bodyPr>
          <a:lstStyle/>
          <a:p>
            <a:r>
              <a:rPr lang="en-AU" dirty="0"/>
              <a:t>Designed for few-valence-electron systems, e.g. Tl (3 electron)</a:t>
            </a:r>
          </a:p>
          <a:p>
            <a:r>
              <a:rPr lang="en-AU" dirty="0"/>
              <a:t>Treat core-valence correlations with MBPT, </a:t>
            </a:r>
            <a:br>
              <a:rPr lang="en-AU" dirty="0"/>
            </a:br>
            <a:r>
              <a:rPr lang="en-AU" dirty="0"/>
              <a:t>valence-valence correlations with CI</a:t>
            </a: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 err="1"/>
              <a:t>Dzuba</a:t>
            </a:r>
            <a:r>
              <a:rPr lang="en-AU" dirty="0"/>
              <a:t>, </a:t>
            </a:r>
            <a:r>
              <a:rPr lang="en-AU" dirty="0" err="1"/>
              <a:t>Flambaum</a:t>
            </a:r>
            <a:r>
              <a:rPr lang="en-AU" dirty="0"/>
              <a:t>, Kozlov, PRA 54, </a:t>
            </a:r>
            <a:r>
              <a:rPr lang="cs-CZ" dirty="0"/>
              <a:t>3948</a:t>
            </a:r>
            <a:r>
              <a:rPr lang="en-AU" dirty="0"/>
              <a:t> (1996)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0" y="3895132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0" y="4199932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0" y="46437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0" y="4953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810000" y="5786735"/>
            <a:ext cx="909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6s</a:t>
            </a:r>
            <a:r>
              <a:rPr lang="en-US" sz="2400" baseline="30000" dirty="0">
                <a:solidFill>
                  <a:schemeClr val="bg1"/>
                </a:solidFill>
              </a:rPr>
              <a:t>2 </a:t>
            </a:r>
            <a:r>
              <a:rPr lang="en-US" sz="2400" dirty="0">
                <a:solidFill>
                  <a:schemeClr val="bg1"/>
                </a:solidFill>
              </a:rPr>
              <a:t>6p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2766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5052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9624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910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4196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6482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8768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1054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191000" y="4047532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419600" y="4047532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7338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9624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1910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4196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6482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768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>
            <a:off x="2286000" y="4356797"/>
            <a:ext cx="3886200" cy="0"/>
          </a:xfrm>
          <a:prstGeom prst="line">
            <a:avLst/>
          </a:prstGeom>
          <a:ln w="28575" cmpd="sng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B955913-B172-A748-9A35-ACFFB140FE51}"/>
              </a:ext>
            </a:extLst>
          </p:cNvPr>
          <p:cNvCxnSpPr/>
          <p:nvPr/>
        </p:nvCxnSpPr>
        <p:spPr>
          <a:xfrm>
            <a:off x="3048000" y="362036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8980DA2C-E590-F244-A05A-0213210BE73C}"/>
              </a:ext>
            </a:extLst>
          </p:cNvPr>
          <p:cNvSpPr/>
          <p:nvPr/>
        </p:nvSpPr>
        <p:spPr>
          <a:xfrm>
            <a:off x="4184801" y="3733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B7BC28C-2D2A-7A4E-807C-37E22312D003}"/>
              </a:ext>
            </a:extLst>
          </p:cNvPr>
          <p:cNvSpPr/>
          <p:nvPr/>
        </p:nvSpPr>
        <p:spPr>
          <a:xfrm>
            <a:off x="53340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1F0EF89-D1B7-6748-B87E-AAA3DF146B84}"/>
              </a:ext>
            </a:extLst>
          </p:cNvPr>
          <p:cNvCxnSpPr/>
          <p:nvPr/>
        </p:nvCxnSpPr>
        <p:spPr>
          <a:xfrm>
            <a:off x="3058128" y="5297598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6195ED3-5623-DC4B-A107-5EC83B1933C3}"/>
              </a:ext>
            </a:extLst>
          </p:cNvPr>
          <p:cNvCxnSpPr/>
          <p:nvPr/>
        </p:nvCxnSpPr>
        <p:spPr>
          <a:xfrm>
            <a:off x="3058128" y="55626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Oval 65">
            <a:extLst>
              <a:ext uri="{FF2B5EF4-FFF2-40B4-BE49-F238E27FC236}">
                <a16:creationId xmlns:a16="http://schemas.microsoft.com/office/drawing/2014/main" id="{75639FFD-1948-0C4A-B7B5-E9A41E812FF5}"/>
              </a:ext>
            </a:extLst>
          </p:cNvPr>
          <p:cNvSpPr/>
          <p:nvPr/>
        </p:nvSpPr>
        <p:spPr>
          <a:xfrm>
            <a:off x="32766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6D34B98D-B0DF-2642-AB54-4E20A5A0A29E}"/>
              </a:ext>
            </a:extLst>
          </p:cNvPr>
          <p:cNvSpPr/>
          <p:nvPr/>
        </p:nvSpPr>
        <p:spPr>
          <a:xfrm>
            <a:off x="35052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C2885F31-B9BC-A947-AB76-A4C9467BD30D}"/>
              </a:ext>
            </a:extLst>
          </p:cNvPr>
          <p:cNvSpPr/>
          <p:nvPr/>
        </p:nvSpPr>
        <p:spPr>
          <a:xfrm>
            <a:off x="37338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F8CF648-6877-B94F-AF77-4D09AD5067A5}"/>
              </a:ext>
            </a:extLst>
          </p:cNvPr>
          <p:cNvSpPr/>
          <p:nvPr/>
        </p:nvSpPr>
        <p:spPr>
          <a:xfrm>
            <a:off x="39624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BFF2ECEC-CC8E-3343-8958-C0DD7A6055DE}"/>
              </a:ext>
            </a:extLst>
          </p:cNvPr>
          <p:cNvSpPr/>
          <p:nvPr/>
        </p:nvSpPr>
        <p:spPr>
          <a:xfrm>
            <a:off x="41910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BC94EA6-37A4-B947-AC82-5621ADCDFC07}"/>
              </a:ext>
            </a:extLst>
          </p:cNvPr>
          <p:cNvSpPr/>
          <p:nvPr/>
        </p:nvSpPr>
        <p:spPr>
          <a:xfrm>
            <a:off x="44196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01CD577F-F8AD-3D49-AA43-FCB5AABAEAE2}"/>
              </a:ext>
            </a:extLst>
          </p:cNvPr>
          <p:cNvSpPr/>
          <p:nvPr/>
        </p:nvSpPr>
        <p:spPr>
          <a:xfrm>
            <a:off x="46482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15712A3-F5D5-3745-8F12-113700DDC10E}"/>
              </a:ext>
            </a:extLst>
          </p:cNvPr>
          <p:cNvSpPr/>
          <p:nvPr/>
        </p:nvSpPr>
        <p:spPr>
          <a:xfrm>
            <a:off x="48768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A81700C-E710-4C4A-BFC5-37A4A7601761}"/>
              </a:ext>
            </a:extLst>
          </p:cNvPr>
          <p:cNvSpPr/>
          <p:nvPr/>
        </p:nvSpPr>
        <p:spPr>
          <a:xfrm>
            <a:off x="51054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38966D3-46FA-DA4B-B51E-5CE1EFEDA203}"/>
              </a:ext>
            </a:extLst>
          </p:cNvPr>
          <p:cNvSpPr/>
          <p:nvPr/>
        </p:nvSpPr>
        <p:spPr>
          <a:xfrm>
            <a:off x="53340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F140918-35B5-5C41-BBD5-E0BBEF945465}"/>
              </a:ext>
            </a:extLst>
          </p:cNvPr>
          <p:cNvSpPr/>
          <p:nvPr/>
        </p:nvSpPr>
        <p:spPr>
          <a:xfrm>
            <a:off x="2812189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A471577-C3AE-D846-B072-A21C22139B6F}"/>
              </a:ext>
            </a:extLst>
          </p:cNvPr>
          <p:cNvSpPr/>
          <p:nvPr/>
        </p:nvSpPr>
        <p:spPr>
          <a:xfrm>
            <a:off x="3040789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EF761ED-3396-B647-890D-1C5545DD6CE3}"/>
              </a:ext>
            </a:extLst>
          </p:cNvPr>
          <p:cNvSpPr/>
          <p:nvPr/>
        </p:nvSpPr>
        <p:spPr>
          <a:xfrm>
            <a:off x="5573210" y="5163044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63F006A6-73E4-F349-AD17-A191E93468AA}"/>
              </a:ext>
            </a:extLst>
          </p:cNvPr>
          <p:cNvSpPr/>
          <p:nvPr/>
        </p:nvSpPr>
        <p:spPr>
          <a:xfrm>
            <a:off x="5801810" y="5163044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D77A0A4-28DF-F642-8C1E-A70EE16E4B91}"/>
              </a:ext>
            </a:extLst>
          </p:cNvPr>
          <p:cNvSpPr/>
          <p:nvPr/>
        </p:nvSpPr>
        <p:spPr>
          <a:xfrm>
            <a:off x="4184801" y="5434233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FF9A16B-F96C-CA46-8DEC-CC3D3B6A0ADE}"/>
              </a:ext>
            </a:extLst>
          </p:cNvPr>
          <p:cNvSpPr/>
          <p:nvPr/>
        </p:nvSpPr>
        <p:spPr>
          <a:xfrm>
            <a:off x="4413401" y="5434233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A1A7EE-6A08-1242-8EA9-B02488ABA43B}"/>
              </a:ext>
            </a:extLst>
          </p:cNvPr>
          <p:cNvSpPr txBox="1"/>
          <p:nvPr/>
        </p:nvSpPr>
        <p:spPr>
          <a:xfrm>
            <a:off x="609600" y="4114800"/>
            <a:ext cx="1556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Fermi level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937BC2D-6C89-CA40-9C25-3C9E67C5A857}"/>
              </a:ext>
            </a:extLst>
          </p:cNvPr>
          <p:cNvSpPr txBox="1"/>
          <p:nvPr/>
        </p:nvSpPr>
        <p:spPr>
          <a:xfrm>
            <a:off x="6394185" y="3389527"/>
            <a:ext cx="2292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Valence orbitals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“active electrons”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9D23CC9E-1D6E-2C4F-B009-7844B52A1B3D}"/>
              </a:ext>
            </a:extLst>
          </p:cNvPr>
          <p:cNvCxnSpPr/>
          <p:nvPr/>
        </p:nvCxnSpPr>
        <p:spPr>
          <a:xfrm>
            <a:off x="6248400" y="3276600"/>
            <a:ext cx="0" cy="1080197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DA0A4861-9908-7C46-B914-DC47A28CDA6F}"/>
              </a:ext>
            </a:extLst>
          </p:cNvPr>
          <p:cNvCxnSpPr>
            <a:cxnSpLocks/>
          </p:cNvCxnSpPr>
          <p:nvPr/>
        </p:nvCxnSpPr>
        <p:spPr>
          <a:xfrm>
            <a:off x="6248400" y="4415135"/>
            <a:ext cx="0" cy="1452265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6ABF4B0D-C008-4640-9375-67E4156020A3}"/>
              </a:ext>
            </a:extLst>
          </p:cNvPr>
          <p:cNvSpPr txBox="1"/>
          <p:nvPr/>
        </p:nvSpPr>
        <p:spPr>
          <a:xfrm>
            <a:off x="6656275" y="4724400"/>
            <a:ext cx="1768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Core orbitals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A578245-AFBA-9843-B9DA-2B33F515E363}"/>
              </a:ext>
            </a:extLst>
          </p:cNvPr>
          <p:cNvSpPr txBox="1"/>
          <p:nvPr/>
        </p:nvSpPr>
        <p:spPr>
          <a:xfrm>
            <a:off x="2309884" y="44151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C7B011E-8803-474A-85B1-0504F99D3C90}"/>
              </a:ext>
            </a:extLst>
          </p:cNvPr>
          <p:cNvSpPr txBox="1"/>
          <p:nvPr/>
        </p:nvSpPr>
        <p:spPr>
          <a:xfrm>
            <a:off x="2286000" y="4724400"/>
            <a:ext cx="497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5p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EFFE9B6-7B7C-9A46-BEBF-D18796FE1C0D}"/>
              </a:ext>
            </a:extLst>
          </p:cNvPr>
          <p:cNvSpPr txBox="1"/>
          <p:nvPr/>
        </p:nvSpPr>
        <p:spPr>
          <a:xfrm>
            <a:off x="2362200" y="3957935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0114D0B-D7F8-704B-8863-E584794E8091}"/>
              </a:ext>
            </a:extLst>
          </p:cNvPr>
          <p:cNvSpPr txBox="1"/>
          <p:nvPr/>
        </p:nvSpPr>
        <p:spPr>
          <a:xfrm>
            <a:off x="2309884" y="36531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212AC59-937A-494B-A1C8-FDB181EA3F6F}"/>
              </a:ext>
            </a:extLst>
          </p:cNvPr>
          <p:cNvSpPr txBox="1"/>
          <p:nvPr/>
        </p:nvSpPr>
        <p:spPr>
          <a:xfrm>
            <a:off x="2309884" y="5038722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4f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88FF597-7770-5C47-9BC3-BCF86635B283}"/>
              </a:ext>
            </a:extLst>
          </p:cNvPr>
          <p:cNvSpPr txBox="1"/>
          <p:nvPr/>
        </p:nvSpPr>
        <p:spPr>
          <a:xfrm>
            <a:off x="2286000" y="5294348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1712174-30CE-8E4A-B831-FF2356F78D3D}"/>
              </a:ext>
            </a:extLst>
          </p:cNvPr>
          <p:cNvSpPr txBox="1"/>
          <p:nvPr/>
        </p:nvSpPr>
        <p:spPr>
          <a:xfrm>
            <a:off x="2309884" y="3378363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90264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CI+MBPT</a:t>
            </a: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 err="1"/>
              <a:t>Dzuba</a:t>
            </a:r>
            <a:r>
              <a:rPr lang="en-AU" dirty="0"/>
              <a:t>, </a:t>
            </a:r>
            <a:r>
              <a:rPr lang="en-AU" dirty="0" err="1"/>
              <a:t>Flambaum</a:t>
            </a:r>
            <a:r>
              <a:rPr lang="en-AU" dirty="0"/>
              <a:t>, Kozlov, PRA 54, </a:t>
            </a:r>
            <a:r>
              <a:rPr lang="cs-CZ" dirty="0"/>
              <a:t>3948</a:t>
            </a:r>
            <a:r>
              <a:rPr lang="en-AU" dirty="0"/>
              <a:t> (1996)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0" y="3895132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0" y="4199932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0" y="46437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0" y="4953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810000" y="5786735"/>
            <a:ext cx="909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6s</a:t>
            </a:r>
            <a:r>
              <a:rPr lang="en-US" sz="2400" baseline="30000" dirty="0">
                <a:solidFill>
                  <a:schemeClr val="bg1"/>
                </a:solidFill>
              </a:rPr>
              <a:t>2 </a:t>
            </a:r>
            <a:r>
              <a:rPr lang="en-US" sz="2400" dirty="0">
                <a:solidFill>
                  <a:schemeClr val="bg1"/>
                </a:solidFill>
              </a:rPr>
              <a:t>6p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2766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5052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9624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910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4196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6482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8768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1054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191000" y="4047532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419600" y="4047532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309884" y="44151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86000" y="4724400"/>
            <a:ext cx="497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62200" y="3957935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7338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9624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309884" y="36531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41910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4196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6482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768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>
            <a:off x="2286000" y="4356797"/>
            <a:ext cx="3886200" cy="0"/>
          </a:xfrm>
          <a:prstGeom prst="line">
            <a:avLst/>
          </a:prstGeom>
          <a:ln w="28575" cmpd="sng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B955913-B172-A748-9A35-ACFFB140FE51}"/>
              </a:ext>
            </a:extLst>
          </p:cNvPr>
          <p:cNvCxnSpPr/>
          <p:nvPr/>
        </p:nvCxnSpPr>
        <p:spPr>
          <a:xfrm>
            <a:off x="3048000" y="362036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8980DA2C-E590-F244-A05A-0213210BE73C}"/>
              </a:ext>
            </a:extLst>
          </p:cNvPr>
          <p:cNvSpPr/>
          <p:nvPr/>
        </p:nvSpPr>
        <p:spPr>
          <a:xfrm>
            <a:off x="4184801" y="3733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B7BC28C-2D2A-7A4E-807C-37E22312D003}"/>
              </a:ext>
            </a:extLst>
          </p:cNvPr>
          <p:cNvSpPr/>
          <p:nvPr/>
        </p:nvSpPr>
        <p:spPr>
          <a:xfrm>
            <a:off x="53340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1F0EF89-D1B7-6748-B87E-AAA3DF146B84}"/>
              </a:ext>
            </a:extLst>
          </p:cNvPr>
          <p:cNvCxnSpPr/>
          <p:nvPr/>
        </p:nvCxnSpPr>
        <p:spPr>
          <a:xfrm>
            <a:off x="3058128" y="5297598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6195ED3-5623-DC4B-A107-5EC83B1933C3}"/>
              </a:ext>
            </a:extLst>
          </p:cNvPr>
          <p:cNvCxnSpPr/>
          <p:nvPr/>
        </p:nvCxnSpPr>
        <p:spPr>
          <a:xfrm>
            <a:off x="3058128" y="55626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A9D26767-91C6-164A-8F6C-912A7917564B}"/>
              </a:ext>
            </a:extLst>
          </p:cNvPr>
          <p:cNvSpPr txBox="1"/>
          <p:nvPr/>
        </p:nvSpPr>
        <p:spPr>
          <a:xfrm>
            <a:off x="2309884" y="5038722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4f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75639FFD-1948-0C4A-B7B5-E9A41E812FF5}"/>
              </a:ext>
            </a:extLst>
          </p:cNvPr>
          <p:cNvSpPr/>
          <p:nvPr/>
        </p:nvSpPr>
        <p:spPr>
          <a:xfrm>
            <a:off x="32766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6D34B98D-B0DF-2642-AB54-4E20A5A0A29E}"/>
              </a:ext>
            </a:extLst>
          </p:cNvPr>
          <p:cNvSpPr/>
          <p:nvPr/>
        </p:nvSpPr>
        <p:spPr>
          <a:xfrm>
            <a:off x="35052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C2885F31-B9BC-A947-AB76-A4C9467BD30D}"/>
              </a:ext>
            </a:extLst>
          </p:cNvPr>
          <p:cNvSpPr/>
          <p:nvPr/>
        </p:nvSpPr>
        <p:spPr>
          <a:xfrm>
            <a:off x="37338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F8CF648-6877-B94F-AF77-4D09AD5067A5}"/>
              </a:ext>
            </a:extLst>
          </p:cNvPr>
          <p:cNvSpPr/>
          <p:nvPr/>
        </p:nvSpPr>
        <p:spPr>
          <a:xfrm>
            <a:off x="39624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BFF2ECEC-CC8E-3343-8958-C0DD7A6055DE}"/>
              </a:ext>
            </a:extLst>
          </p:cNvPr>
          <p:cNvSpPr/>
          <p:nvPr/>
        </p:nvSpPr>
        <p:spPr>
          <a:xfrm>
            <a:off x="41910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BC94EA6-37A4-B947-AC82-5621ADCDFC07}"/>
              </a:ext>
            </a:extLst>
          </p:cNvPr>
          <p:cNvSpPr/>
          <p:nvPr/>
        </p:nvSpPr>
        <p:spPr>
          <a:xfrm>
            <a:off x="44196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01CD577F-F8AD-3D49-AA43-FCB5AABAEAE2}"/>
              </a:ext>
            </a:extLst>
          </p:cNvPr>
          <p:cNvSpPr/>
          <p:nvPr/>
        </p:nvSpPr>
        <p:spPr>
          <a:xfrm>
            <a:off x="46482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15712A3-F5D5-3745-8F12-113700DDC10E}"/>
              </a:ext>
            </a:extLst>
          </p:cNvPr>
          <p:cNvSpPr/>
          <p:nvPr/>
        </p:nvSpPr>
        <p:spPr>
          <a:xfrm>
            <a:off x="48768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A81700C-E710-4C4A-BFC5-37A4A7601761}"/>
              </a:ext>
            </a:extLst>
          </p:cNvPr>
          <p:cNvSpPr/>
          <p:nvPr/>
        </p:nvSpPr>
        <p:spPr>
          <a:xfrm>
            <a:off x="51054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38966D3-46FA-DA4B-B51E-5CE1EFEDA203}"/>
              </a:ext>
            </a:extLst>
          </p:cNvPr>
          <p:cNvSpPr/>
          <p:nvPr/>
        </p:nvSpPr>
        <p:spPr>
          <a:xfrm>
            <a:off x="53340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F140918-35B5-5C41-BBD5-E0BBEF945465}"/>
              </a:ext>
            </a:extLst>
          </p:cNvPr>
          <p:cNvSpPr/>
          <p:nvPr/>
        </p:nvSpPr>
        <p:spPr>
          <a:xfrm>
            <a:off x="2812189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A471577-C3AE-D846-B072-A21C22139B6F}"/>
              </a:ext>
            </a:extLst>
          </p:cNvPr>
          <p:cNvSpPr/>
          <p:nvPr/>
        </p:nvSpPr>
        <p:spPr>
          <a:xfrm>
            <a:off x="3040789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EF761ED-3396-B647-890D-1C5545DD6CE3}"/>
              </a:ext>
            </a:extLst>
          </p:cNvPr>
          <p:cNvSpPr/>
          <p:nvPr/>
        </p:nvSpPr>
        <p:spPr>
          <a:xfrm>
            <a:off x="5573210" y="5163044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63F006A6-73E4-F349-AD17-A191E93468AA}"/>
              </a:ext>
            </a:extLst>
          </p:cNvPr>
          <p:cNvSpPr/>
          <p:nvPr/>
        </p:nvSpPr>
        <p:spPr>
          <a:xfrm>
            <a:off x="5801810" y="5163044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AB30EBB-0E66-0446-95D7-71CD950BA4DB}"/>
              </a:ext>
            </a:extLst>
          </p:cNvPr>
          <p:cNvSpPr txBox="1"/>
          <p:nvPr/>
        </p:nvSpPr>
        <p:spPr>
          <a:xfrm>
            <a:off x="2286000" y="5294348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5s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D77A0A4-28DF-F642-8C1E-A70EE16E4B91}"/>
              </a:ext>
            </a:extLst>
          </p:cNvPr>
          <p:cNvSpPr/>
          <p:nvPr/>
        </p:nvSpPr>
        <p:spPr>
          <a:xfrm>
            <a:off x="4184801" y="5434233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FF9A16B-F96C-CA46-8DEC-CC3D3B6A0ADE}"/>
              </a:ext>
            </a:extLst>
          </p:cNvPr>
          <p:cNvSpPr/>
          <p:nvPr/>
        </p:nvSpPr>
        <p:spPr>
          <a:xfrm>
            <a:off x="4413401" y="5434233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3BBD1C5-1C94-0048-851B-3BCC2EF555F5}"/>
              </a:ext>
            </a:extLst>
          </p:cNvPr>
          <p:cNvSpPr txBox="1"/>
          <p:nvPr/>
        </p:nvSpPr>
        <p:spPr>
          <a:xfrm>
            <a:off x="2309884" y="3378363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83F03B5-829C-7D41-9E48-6880B4AB7D24}"/>
              </a:ext>
            </a:extLst>
          </p:cNvPr>
          <p:cNvCxnSpPr/>
          <p:nvPr/>
        </p:nvCxnSpPr>
        <p:spPr>
          <a:xfrm>
            <a:off x="3040789" y="25146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C94A9CC-92C8-C74B-B972-5079453BF839}"/>
              </a:ext>
            </a:extLst>
          </p:cNvPr>
          <p:cNvCxnSpPr/>
          <p:nvPr/>
        </p:nvCxnSpPr>
        <p:spPr>
          <a:xfrm>
            <a:off x="3040789" y="27432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FC19A0F-4FCC-4D44-9F5F-30A64D8EF0AB}"/>
              </a:ext>
            </a:extLst>
          </p:cNvPr>
          <p:cNvCxnSpPr/>
          <p:nvPr/>
        </p:nvCxnSpPr>
        <p:spPr>
          <a:xfrm>
            <a:off x="3040789" y="3048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16C908F-E43D-9048-87E4-F5FC423974A0}"/>
              </a:ext>
            </a:extLst>
          </p:cNvPr>
          <p:cNvCxnSpPr/>
          <p:nvPr/>
        </p:nvCxnSpPr>
        <p:spPr>
          <a:xfrm>
            <a:off x="3040789" y="32004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9C57CB4-7A9E-D44B-B39C-D639BC7E5E24}"/>
              </a:ext>
            </a:extLst>
          </p:cNvPr>
          <p:cNvCxnSpPr>
            <a:cxnSpLocks/>
          </p:cNvCxnSpPr>
          <p:nvPr/>
        </p:nvCxnSpPr>
        <p:spPr>
          <a:xfrm>
            <a:off x="3040789" y="2286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242D531-CECD-B74E-804B-C3F712AF8651}"/>
              </a:ext>
            </a:extLst>
          </p:cNvPr>
          <p:cNvCxnSpPr/>
          <p:nvPr/>
        </p:nvCxnSpPr>
        <p:spPr>
          <a:xfrm>
            <a:off x="3040789" y="3429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1DC04FE5-E1C6-814C-ABEC-A76BB1589AAD}"/>
              </a:ext>
            </a:extLst>
          </p:cNvPr>
          <p:cNvSpPr txBox="1"/>
          <p:nvPr/>
        </p:nvSpPr>
        <p:spPr>
          <a:xfrm>
            <a:off x="2346776" y="2209800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nl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900F0CD-4A2A-8F4E-9F6C-4890E1F631A2}"/>
              </a:ext>
            </a:extLst>
          </p:cNvPr>
          <p:cNvSpPr txBox="1"/>
          <p:nvPr/>
        </p:nvSpPr>
        <p:spPr>
          <a:xfrm>
            <a:off x="609600" y="4114800"/>
            <a:ext cx="1556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Fermi level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1BA8A1D-6CB6-4C41-AB9E-4A4BB0E9E017}"/>
              </a:ext>
            </a:extLst>
          </p:cNvPr>
          <p:cNvSpPr txBox="1"/>
          <p:nvPr/>
        </p:nvSpPr>
        <p:spPr>
          <a:xfrm>
            <a:off x="6394185" y="3200400"/>
            <a:ext cx="2292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Valence orbitals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“active electrons”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7AD69F06-021B-7C45-A9C6-4DA9F12B54E8}"/>
              </a:ext>
            </a:extLst>
          </p:cNvPr>
          <p:cNvCxnSpPr/>
          <p:nvPr/>
        </p:nvCxnSpPr>
        <p:spPr>
          <a:xfrm>
            <a:off x="6248400" y="3276600"/>
            <a:ext cx="0" cy="1080197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942564C4-3ED6-FF42-B49E-9B01C4EE6512}"/>
              </a:ext>
            </a:extLst>
          </p:cNvPr>
          <p:cNvCxnSpPr>
            <a:cxnSpLocks/>
          </p:cNvCxnSpPr>
          <p:nvPr/>
        </p:nvCxnSpPr>
        <p:spPr>
          <a:xfrm>
            <a:off x="6248400" y="4415135"/>
            <a:ext cx="0" cy="1452265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8F519861-C207-D649-8DA7-372043CED836}"/>
              </a:ext>
            </a:extLst>
          </p:cNvPr>
          <p:cNvSpPr txBox="1"/>
          <p:nvPr/>
        </p:nvSpPr>
        <p:spPr>
          <a:xfrm>
            <a:off x="6656275" y="4648200"/>
            <a:ext cx="1768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Core orbitals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3542026-9F99-7145-B951-C16B2434332E}"/>
              </a:ext>
            </a:extLst>
          </p:cNvPr>
          <p:cNvSpPr txBox="1"/>
          <p:nvPr/>
        </p:nvSpPr>
        <p:spPr>
          <a:xfrm>
            <a:off x="6544869" y="2362200"/>
            <a:ext cx="1991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Virtual orbitals</a:t>
            </a: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CE711F07-B47D-3E45-915A-18775FC2C058}"/>
              </a:ext>
            </a:extLst>
          </p:cNvPr>
          <p:cNvCxnSpPr/>
          <p:nvPr/>
        </p:nvCxnSpPr>
        <p:spPr>
          <a:xfrm>
            <a:off x="6248400" y="2196403"/>
            <a:ext cx="0" cy="1080197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73FC1E4C-8243-F944-8D0A-1431599B4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828" y="1247513"/>
            <a:ext cx="6527800" cy="927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E584C1-C564-FB46-B911-FC0D3C9E3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391" y="5207000"/>
            <a:ext cx="584200" cy="203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F44C45-3CC8-664F-B791-14164CC15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91" y="2815469"/>
            <a:ext cx="508000" cy="2921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BC88462-425D-CE44-8DBC-BBEFA9EF79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6791" y="4002966"/>
            <a:ext cx="787400" cy="2921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4B3E63E-B72A-6D45-9C8D-D746335A522E}"/>
              </a:ext>
            </a:extLst>
          </p:cNvPr>
          <p:cNvSpPr txBox="1"/>
          <p:nvPr/>
        </p:nvSpPr>
        <p:spPr>
          <a:xfrm>
            <a:off x="1048543" y="2516710"/>
            <a:ext cx="6727691" cy="830997"/>
          </a:xfrm>
          <a:prstGeom prst="rect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CI+MBPT “trick”: modify slater integrals in         :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convert sum over configurations to sum over orbitals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5201600-428E-4F49-817A-DA79210E72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4500" y="2642637"/>
            <a:ext cx="52070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6032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CI+MBPT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129911D-4EF9-144B-A74C-531893F9B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062" y="1943007"/>
            <a:ext cx="4953000" cy="1676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One body diagrams:</a:t>
            </a: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 err="1"/>
              <a:t>Dzuba</a:t>
            </a:r>
            <a:r>
              <a:rPr lang="en-AU" dirty="0"/>
              <a:t>, </a:t>
            </a:r>
            <a:r>
              <a:rPr lang="en-AU" dirty="0" err="1"/>
              <a:t>Flambaum</a:t>
            </a:r>
            <a:r>
              <a:rPr lang="en-AU" dirty="0"/>
              <a:t>, Kozlov, PRA 54, </a:t>
            </a:r>
            <a:r>
              <a:rPr lang="cs-CZ" dirty="0"/>
              <a:t>3948</a:t>
            </a:r>
            <a:r>
              <a:rPr lang="en-AU" dirty="0"/>
              <a:t> (1996)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068301E-790F-5945-8DC1-5B9F391E9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62" y="2590800"/>
            <a:ext cx="3554478" cy="312419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9F39B5F-9F95-DE45-93B0-87B38AD49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660" y="748965"/>
            <a:ext cx="3539938" cy="5868845"/>
          </a:xfrm>
          <a:prstGeom prst="rect">
            <a:avLst/>
          </a:prstGeom>
        </p:spPr>
      </p:pic>
      <p:sp>
        <p:nvSpPr>
          <p:cNvPr id="89" name="Content Placeholder 32">
            <a:extLst>
              <a:ext uri="{FF2B5EF4-FFF2-40B4-BE49-F238E27FC236}">
                <a16:creationId xmlns:a16="http://schemas.microsoft.com/office/drawing/2014/main" id="{433248B0-591A-694E-9898-938E5D015ED5}"/>
              </a:ext>
            </a:extLst>
          </p:cNvPr>
          <p:cNvSpPr txBox="1">
            <a:spLocks/>
          </p:cNvSpPr>
          <p:nvPr/>
        </p:nvSpPr>
        <p:spPr>
          <a:xfrm>
            <a:off x="5070660" y="237033"/>
            <a:ext cx="33528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Two body diagrams:</a:t>
            </a:r>
          </a:p>
        </p:txBody>
      </p:sp>
    </p:spTree>
    <p:extLst>
      <p:ext uri="{BB962C8B-B14F-4D97-AF65-F5344CB8AC3E}">
        <p14:creationId xmlns:p14="http://schemas.microsoft.com/office/powerpoint/2010/main" val="3065337628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CI+MBPT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129911D-4EF9-144B-A74C-531893F9B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062" y="1943007"/>
            <a:ext cx="4953000" cy="1676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Three body diagram:</a:t>
            </a: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 err="1"/>
              <a:t>Dzuba</a:t>
            </a:r>
            <a:r>
              <a:rPr lang="en-AU" dirty="0"/>
              <a:t>, </a:t>
            </a:r>
            <a:r>
              <a:rPr lang="en-AU" dirty="0" err="1"/>
              <a:t>Flambaum</a:t>
            </a:r>
            <a:r>
              <a:rPr lang="en-AU" dirty="0"/>
              <a:t>, Kozlov, PRA 54, </a:t>
            </a:r>
            <a:r>
              <a:rPr lang="cs-CZ" dirty="0"/>
              <a:t>3948</a:t>
            </a:r>
            <a:r>
              <a:rPr lang="en-AU" dirty="0"/>
              <a:t> (1996)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AF8254-BDD1-904A-8A5B-CA186FDAF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94185"/>
            <a:ext cx="1905000" cy="206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78745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CI+MBPT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129911D-4EF9-144B-A74C-531893F9B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0"/>
            <a:ext cx="4953000" cy="1676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Subtraction diagrams:</a:t>
            </a: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 err="1"/>
              <a:t>Dzuba</a:t>
            </a:r>
            <a:r>
              <a:rPr lang="en-AU" dirty="0"/>
              <a:t>, </a:t>
            </a:r>
            <a:r>
              <a:rPr lang="en-AU" dirty="0" err="1"/>
              <a:t>Flambaum</a:t>
            </a:r>
            <a:r>
              <a:rPr lang="en-AU" dirty="0"/>
              <a:t>, Kozlov, PRA 54, </a:t>
            </a:r>
            <a:r>
              <a:rPr lang="cs-CZ" dirty="0"/>
              <a:t>3948</a:t>
            </a:r>
            <a:r>
              <a:rPr lang="en-AU" dirty="0"/>
              <a:t> (1996)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5C9917-6B71-3141-B562-EA3D74E1A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96" y="1797390"/>
            <a:ext cx="3629025" cy="41474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DEA947-D918-E749-B03E-1EFB0C111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023" y="1447800"/>
            <a:ext cx="3609824" cy="2553759"/>
          </a:xfrm>
          <a:prstGeom prst="rect">
            <a:avLst/>
          </a:prstGeom>
        </p:spPr>
      </p:pic>
      <p:sp>
        <p:nvSpPr>
          <p:cNvPr id="11" name="Content Placeholder 32">
            <a:extLst>
              <a:ext uri="{FF2B5EF4-FFF2-40B4-BE49-F238E27FC236}">
                <a16:creationId xmlns:a16="http://schemas.microsoft.com/office/drawing/2014/main" id="{97213886-C530-4140-8916-BBBC44F22DFF}"/>
              </a:ext>
            </a:extLst>
          </p:cNvPr>
          <p:cNvSpPr txBox="1">
            <a:spLocks/>
          </p:cNvSpPr>
          <p:nvPr/>
        </p:nvSpPr>
        <p:spPr>
          <a:xfrm>
            <a:off x="4305300" y="4268448"/>
            <a:ext cx="4544198" cy="1676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dirty="0"/>
              <a:t>These can get pretty large for open shell systems: not very perturbative!</a:t>
            </a:r>
          </a:p>
        </p:txBody>
      </p:sp>
    </p:spTree>
    <p:extLst>
      <p:ext uri="{BB962C8B-B14F-4D97-AF65-F5344CB8AC3E}">
        <p14:creationId xmlns:p14="http://schemas.microsoft.com/office/powerpoint/2010/main" val="961424012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CI+MBPT</a:t>
            </a: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 err="1"/>
              <a:t>Dzuba</a:t>
            </a:r>
            <a:r>
              <a:rPr lang="en-AU" dirty="0"/>
              <a:t>, </a:t>
            </a:r>
            <a:r>
              <a:rPr lang="en-AU" dirty="0" err="1"/>
              <a:t>Flambaum</a:t>
            </a:r>
            <a:r>
              <a:rPr lang="en-AU" dirty="0"/>
              <a:t>, Kozlov, PRA 54, </a:t>
            </a:r>
            <a:r>
              <a:rPr lang="cs-CZ" dirty="0"/>
              <a:t>3948</a:t>
            </a:r>
            <a:r>
              <a:rPr lang="en-AU" dirty="0"/>
              <a:t> (1996)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0" y="3895132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0" y="4199932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0" y="46437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0" y="4953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810000" y="5786735"/>
            <a:ext cx="909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6s</a:t>
            </a:r>
            <a:r>
              <a:rPr lang="en-US" sz="2400" baseline="30000" dirty="0">
                <a:solidFill>
                  <a:schemeClr val="bg1"/>
                </a:solidFill>
              </a:rPr>
              <a:t>2 </a:t>
            </a:r>
            <a:r>
              <a:rPr lang="en-US" sz="2400" dirty="0">
                <a:solidFill>
                  <a:schemeClr val="bg1"/>
                </a:solidFill>
              </a:rPr>
              <a:t>6p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09884" y="44151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86000" y="4724400"/>
            <a:ext cx="497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62200" y="3957935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09884" y="36531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2286000" y="4356797"/>
            <a:ext cx="3886200" cy="0"/>
          </a:xfrm>
          <a:prstGeom prst="line">
            <a:avLst/>
          </a:prstGeom>
          <a:ln w="28575" cmpd="sng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B955913-B172-A748-9A35-ACFFB140FE51}"/>
              </a:ext>
            </a:extLst>
          </p:cNvPr>
          <p:cNvCxnSpPr/>
          <p:nvPr/>
        </p:nvCxnSpPr>
        <p:spPr>
          <a:xfrm>
            <a:off x="3048000" y="362036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8980DA2C-E590-F244-A05A-0213210BE73C}"/>
              </a:ext>
            </a:extLst>
          </p:cNvPr>
          <p:cNvSpPr/>
          <p:nvPr/>
        </p:nvSpPr>
        <p:spPr>
          <a:xfrm>
            <a:off x="4184801" y="3733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1F0EF89-D1B7-6748-B87E-AAA3DF146B84}"/>
              </a:ext>
            </a:extLst>
          </p:cNvPr>
          <p:cNvCxnSpPr/>
          <p:nvPr/>
        </p:nvCxnSpPr>
        <p:spPr>
          <a:xfrm>
            <a:off x="3058128" y="5297598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6195ED3-5623-DC4B-A107-5EC83B1933C3}"/>
              </a:ext>
            </a:extLst>
          </p:cNvPr>
          <p:cNvCxnSpPr/>
          <p:nvPr/>
        </p:nvCxnSpPr>
        <p:spPr>
          <a:xfrm>
            <a:off x="3058128" y="55626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A9D26767-91C6-164A-8F6C-912A7917564B}"/>
              </a:ext>
            </a:extLst>
          </p:cNvPr>
          <p:cNvSpPr txBox="1"/>
          <p:nvPr/>
        </p:nvSpPr>
        <p:spPr>
          <a:xfrm>
            <a:off x="2309884" y="5038722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AB30EBB-0E66-0446-95D7-71CD950BA4DB}"/>
              </a:ext>
            </a:extLst>
          </p:cNvPr>
          <p:cNvSpPr txBox="1"/>
          <p:nvPr/>
        </p:nvSpPr>
        <p:spPr>
          <a:xfrm>
            <a:off x="2286000" y="5294348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97BE548-C3BE-FD43-A848-F38C314B3D66}"/>
              </a:ext>
            </a:extLst>
          </p:cNvPr>
          <p:cNvGrpSpPr/>
          <p:nvPr/>
        </p:nvGrpSpPr>
        <p:grpSpPr>
          <a:xfrm>
            <a:off x="2812189" y="4047532"/>
            <a:ext cx="3218221" cy="1615301"/>
            <a:chOff x="2812189" y="4047532"/>
            <a:chExt cx="3218221" cy="1615301"/>
          </a:xfrm>
          <a:solidFill>
            <a:schemeClr val="bg2"/>
          </a:solidFill>
        </p:grpSpPr>
        <p:sp>
          <p:nvSpPr>
            <p:cNvPr id="11" name="Oval 10"/>
            <p:cNvSpPr/>
            <p:nvPr/>
          </p:nvSpPr>
          <p:spPr>
            <a:xfrm>
              <a:off x="3276600" y="44913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3505200" y="44913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3733800" y="44913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3962400" y="44913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4191000" y="44913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4419600" y="44913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4648200" y="44913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4876800" y="44913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5105400" y="44913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4191000" y="4047532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4419600" y="4047532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3733800" y="4800600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3962400" y="4800600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191000" y="4800600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4419600" y="4800600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4648200" y="4800600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4876800" y="4800600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0B7BC28C-2D2A-7A4E-807C-37E22312D003}"/>
                </a:ext>
              </a:extLst>
            </p:cNvPr>
            <p:cNvSpPr/>
            <p:nvPr/>
          </p:nvSpPr>
          <p:spPr>
            <a:xfrm>
              <a:off x="5334000" y="44913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75639FFD-1948-0C4A-B7B5-E9A41E812FF5}"/>
                </a:ext>
              </a:extLst>
            </p:cNvPr>
            <p:cNvSpPr/>
            <p:nvPr/>
          </p:nvSpPr>
          <p:spPr>
            <a:xfrm>
              <a:off x="3276600" y="51589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6D34B98D-B0DF-2642-AB54-4E20A5A0A29E}"/>
                </a:ext>
              </a:extLst>
            </p:cNvPr>
            <p:cNvSpPr/>
            <p:nvPr/>
          </p:nvSpPr>
          <p:spPr>
            <a:xfrm>
              <a:off x="3505200" y="51589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C2885F31-B9BC-A947-AB76-A4C9467BD30D}"/>
                </a:ext>
              </a:extLst>
            </p:cNvPr>
            <p:cNvSpPr/>
            <p:nvPr/>
          </p:nvSpPr>
          <p:spPr>
            <a:xfrm>
              <a:off x="3733800" y="51589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BF8CF648-6877-B94F-AF77-4D09AD5067A5}"/>
                </a:ext>
              </a:extLst>
            </p:cNvPr>
            <p:cNvSpPr/>
            <p:nvPr/>
          </p:nvSpPr>
          <p:spPr>
            <a:xfrm>
              <a:off x="3962400" y="51589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BFF2ECEC-CC8E-3343-8958-C0DD7A6055DE}"/>
                </a:ext>
              </a:extLst>
            </p:cNvPr>
            <p:cNvSpPr/>
            <p:nvPr/>
          </p:nvSpPr>
          <p:spPr>
            <a:xfrm>
              <a:off x="4191000" y="51589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CBC94EA6-37A4-B947-AC82-5621ADCDFC07}"/>
                </a:ext>
              </a:extLst>
            </p:cNvPr>
            <p:cNvSpPr/>
            <p:nvPr/>
          </p:nvSpPr>
          <p:spPr>
            <a:xfrm>
              <a:off x="4419600" y="51589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01CD577F-F8AD-3D49-AA43-FCB5AABAEAE2}"/>
                </a:ext>
              </a:extLst>
            </p:cNvPr>
            <p:cNvSpPr/>
            <p:nvPr/>
          </p:nvSpPr>
          <p:spPr>
            <a:xfrm>
              <a:off x="4648200" y="51589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15712A3-F5D5-3745-8F12-113700DDC10E}"/>
                </a:ext>
              </a:extLst>
            </p:cNvPr>
            <p:cNvSpPr/>
            <p:nvPr/>
          </p:nvSpPr>
          <p:spPr>
            <a:xfrm>
              <a:off x="4876800" y="51589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FA81700C-E710-4C4A-BFC5-37A4A7601761}"/>
                </a:ext>
              </a:extLst>
            </p:cNvPr>
            <p:cNvSpPr/>
            <p:nvPr/>
          </p:nvSpPr>
          <p:spPr>
            <a:xfrm>
              <a:off x="5105400" y="51589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38966D3-46FA-DA4B-B51E-5CE1EFEDA203}"/>
                </a:ext>
              </a:extLst>
            </p:cNvPr>
            <p:cNvSpPr/>
            <p:nvPr/>
          </p:nvSpPr>
          <p:spPr>
            <a:xfrm>
              <a:off x="5334000" y="51589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F140918-35B5-5C41-BBD5-E0BBEF945465}"/>
                </a:ext>
              </a:extLst>
            </p:cNvPr>
            <p:cNvSpPr/>
            <p:nvPr/>
          </p:nvSpPr>
          <p:spPr>
            <a:xfrm>
              <a:off x="2812189" y="51589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1A471577-C3AE-D846-B072-A21C22139B6F}"/>
                </a:ext>
              </a:extLst>
            </p:cNvPr>
            <p:cNvSpPr/>
            <p:nvPr/>
          </p:nvSpPr>
          <p:spPr>
            <a:xfrm>
              <a:off x="3040789" y="5158935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6EF761ED-3396-B647-890D-1C5545DD6CE3}"/>
                </a:ext>
              </a:extLst>
            </p:cNvPr>
            <p:cNvSpPr/>
            <p:nvPr/>
          </p:nvSpPr>
          <p:spPr>
            <a:xfrm>
              <a:off x="5573210" y="5163044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3F006A6-73E4-F349-AD17-A191E93468AA}"/>
                </a:ext>
              </a:extLst>
            </p:cNvPr>
            <p:cNvSpPr/>
            <p:nvPr/>
          </p:nvSpPr>
          <p:spPr>
            <a:xfrm>
              <a:off x="5801810" y="5163044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D77A0A4-28DF-F642-8C1E-A70EE16E4B91}"/>
                </a:ext>
              </a:extLst>
            </p:cNvPr>
            <p:cNvSpPr/>
            <p:nvPr/>
          </p:nvSpPr>
          <p:spPr>
            <a:xfrm>
              <a:off x="4184801" y="5434233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CFF9A16B-F96C-CA46-8DEC-CC3D3B6A0ADE}"/>
                </a:ext>
              </a:extLst>
            </p:cNvPr>
            <p:cNvSpPr/>
            <p:nvPr/>
          </p:nvSpPr>
          <p:spPr>
            <a:xfrm>
              <a:off x="4413401" y="5434233"/>
              <a:ext cx="228600" cy="22860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83BBD1C5-1C94-0048-851B-3BCC2EF555F5}"/>
              </a:ext>
            </a:extLst>
          </p:cNvPr>
          <p:cNvSpPr txBox="1"/>
          <p:nvPr/>
        </p:nvSpPr>
        <p:spPr>
          <a:xfrm>
            <a:off x="2309884" y="3378363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83F03B5-829C-7D41-9E48-6880B4AB7D24}"/>
              </a:ext>
            </a:extLst>
          </p:cNvPr>
          <p:cNvCxnSpPr/>
          <p:nvPr/>
        </p:nvCxnSpPr>
        <p:spPr>
          <a:xfrm>
            <a:off x="3040789" y="25146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C94A9CC-92C8-C74B-B972-5079453BF839}"/>
              </a:ext>
            </a:extLst>
          </p:cNvPr>
          <p:cNvCxnSpPr/>
          <p:nvPr/>
        </p:nvCxnSpPr>
        <p:spPr>
          <a:xfrm>
            <a:off x="3040789" y="27432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FC19A0F-4FCC-4D44-9F5F-30A64D8EF0AB}"/>
              </a:ext>
            </a:extLst>
          </p:cNvPr>
          <p:cNvCxnSpPr/>
          <p:nvPr/>
        </p:nvCxnSpPr>
        <p:spPr>
          <a:xfrm>
            <a:off x="3040789" y="3048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16C908F-E43D-9048-87E4-F5FC423974A0}"/>
              </a:ext>
            </a:extLst>
          </p:cNvPr>
          <p:cNvCxnSpPr/>
          <p:nvPr/>
        </p:nvCxnSpPr>
        <p:spPr>
          <a:xfrm>
            <a:off x="3040789" y="32004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9C57CB4-7A9E-D44B-B39C-D639BC7E5E24}"/>
              </a:ext>
            </a:extLst>
          </p:cNvPr>
          <p:cNvCxnSpPr>
            <a:cxnSpLocks/>
          </p:cNvCxnSpPr>
          <p:nvPr/>
        </p:nvCxnSpPr>
        <p:spPr>
          <a:xfrm>
            <a:off x="3040789" y="2286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242D531-CECD-B74E-804B-C3F712AF8651}"/>
              </a:ext>
            </a:extLst>
          </p:cNvPr>
          <p:cNvCxnSpPr/>
          <p:nvPr/>
        </p:nvCxnSpPr>
        <p:spPr>
          <a:xfrm>
            <a:off x="3040789" y="3429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D900F0CD-4A2A-8F4E-9F6C-4890E1F631A2}"/>
              </a:ext>
            </a:extLst>
          </p:cNvPr>
          <p:cNvSpPr txBox="1"/>
          <p:nvPr/>
        </p:nvSpPr>
        <p:spPr>
          <a:xfrm>
            <a:off x="609600" y="4114800"/>
            <a:ext cx="1556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Fermi level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1BA8A1D-6CB6-4C41-AB9E-4A4BB0E9E017}"/>
              </a:ext>
            </a:extLst>
          </p:cNvPr>
          <p:cNvSpPr txBox="1"/>
          <p:nvPr/>
        </p:nvSpPr>
        <p:spPr>
          <a:xfrm>
            <a:off x="6394185" y="3389527"/>
            <a:ext cx="2292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Valence orbitals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“active electrons”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7AD69F06-021B-7C45-A9C6-4DA9F12B54E8}"/>
              </a:ext>
            </a:extLst>
          </p:cNvPr>
          <p:cNvCxnSpPr/>
          <p:nvPr/>
        </p:nvCxnSpPr>
        <p:spPr>
          <a:xfrm>
            <a:off x="6248400" y="3276600"/>
            <a:ext cx="0" cy="1080197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942564C4-3ED6-FF42-B49E-9B01C4EE6512}"/>
              </a:ext>
            </a:extLst>
          </p:cNvPr>
          <p:cNvCxnSpPr>
            <a:cxnSpLocks/>
          </p:cNvCxnSpPr>
          <p:nvPr/>
        </p:nvCxnSpPr>
        <p:spPr>
          <a:xfrm>
            <a:off x="6248400" y="4415135"/>
            <a:ext cx="0" cy="1452265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8F519861-C207-D649-8DA7-372043CED836}"/>
              </a:ext>
            </a:extLst>
          </p:cNvPr>
          <p:cNvSpPr txBox="1"/>
          <p:nvPr/>
        </p:nvSpPr>
        <p:spPr>
          <a:xfrm>
            <a:off x="6656275" y="4724400"/>
            <a:ext cx="1768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Core orbitals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3542026-9F99-7145-B951-C16B2434332E}"/>
              </a:ext>
            </a:extLst>
          </p:cNvPr>
          <p:cNvSpPr txBox="1"/>
          <p:nvPr/>
        </p:nvSpPr>
        <p:spPr>
          <a:xfrm>
            <a:off x="6544869" y="2433935"/>
            <a:ext cx="1991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Virtual orbitals</a:t>
            </a: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CE711F07-B47D-3E45-915A-18775FC2C058}"/>
              </a:ext>
            </a:extLst>
          </p:cNvPr>
          <p:cNvCxnSpPr/>
          <p:nvPr/>
        </p:nvCxnSpPr>
        <p:spPr>
          <a:xfrm>
            <a:off x="6248400" y="2196403"/>
            <a:ext cx="0" cy="1080197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Content Placeholder 4">
            <a:extLst>
              <a:ext uri="{FF2B5EF4-FFF2-40B4-BE49-F238E27FC236}">
                <a16:creationId xmlns:a16="http://schemas.microsoft.com/office/drawing/2014/main" id="{9EE5C521-4783-E44D-A8ED-3C2C37B1E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AU" dirty="0"/>
              <a:t>Subtraction diagrams come from changing basis,</a:t>
            </a:r>
            <a:br>
              <a:rPr lang="en-AU" dirty="0"/>
            </a:br>
            <a:r>
              <a:rPr lang="en-AU" dirty="0"/>
              <a:t>e.g. basis in V</a:t>
            </a:r>
            <a:r>
              <a:rPr lang="en-AU" baseline="30000" dirty="0"/>
              <a:t>N-1</a:t>
            </a:r>
            <a:r>
              <a:rPr lang="en-AU" dirty="0"/>
              <a:t>, CI in V</a:t>
            </a:r>
            <a:r>
              <a:rPr lang="en-AU" baseline="30000" dirty="0"/>
              <a:t>N-3</a:t>
            </a:r>
          </a:p>
        </p:txBody>
      </p:sp>
    </p:spTree>
    <p:extLst>
      <p:ext uri="{BB962C8B-B14F-4D97-AF65-F5344CB8AC3E}">
        <p14:creationId xmlns:p14="http://schemas.microsoft.com/office/powerpoint/2010/main" val="1051394027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Particle-hole CI+MBPT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Example: Hg</a:t>
            </a:r>
            <a:r>
              <a:rPr lang="en-AU" baseline="30000" dirty="0"/>
              <a:t>+</a:t>
            </a:r>
            <a:r>
              <a:rPr lang="en-AU" dirty="0"/>
              <a:t> has 11 active electrons, so very large subtraction diagrams making CI+MBPT not work very well.</a:t>
            </a:r>
          </a:p>
          <a:p>
            <a:pPr marL="0" indent="0">
              <a:buNone/>
            </a:pPr>
            <a:endParaRPr lang="en-US" baseline="30000" dirty="0"/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Berengut, PRA 94, </a:t>
            </a:r>
            <a:r>
              <a:rPr lang="is-IS" dirty="0"/>
              <a:t>012502</a:t>
            </a:r>
            <a:r>
              <a:rPr lang="en-US" dirty="0"/>
              <a:t> (2016)</a:t>
            </a:r>
            <a:endParaRPr lang="en-AU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295400" y="41865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95400" y="44913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95400" y="48723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95400" y="53295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057400" y="5558135"/>
            <a:ext cx="1036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5d</a:t>
            </a:r>
            <a:r>
              <a:rPr lang="en-US" sz="2400" baseline="30000" dirty="0">
                <a:solidFill>
                  <a:schemeClr val="bg1"/>
                </a:solidFill>
              </a:rPr>
              <a:t>9</a:t>
            </a:r>
            <a:r>
              <a:rPr lang="en-US" sz="2400" dirty="0">
                <a:solidFill>
                  <a:schemeClr val="bg1"/>
                </a:solidFill>
              </a:rPr>
              <a:t> 6s</a:t>
            </a:r>
            <a:r>
              <a:rPr lang="en-US" sz="2400" baseline="30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15240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7526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9812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2098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4384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6670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8956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1242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3528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438400" y="433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667000" y="433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85800" y="45675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5800" y="50247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5800" y="4186535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812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22098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85800" y="38817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24384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6670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8956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1242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>
            <a:off x="533400" y="5100935"/>
            <a:ext cx="3886200" cy="0"/>
          </a:xfrm>
          <a:prstGeom prst="line">
            <a:avLst/>
          </a:prstGeom>
          <a:ln w="28575" cmpd="sng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89024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Particle-hole CI+MBPT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Particle-hole CI+MBPT includes valence-valence correlations, three-body diagrams, and large CI basis.</a:t>
            </a:r>
          </a:p>
          <a:p>
            <a:r>
              <a:rPr lang="en-AU" dirty="0"/>
              <a:t>First example system: Hg</a:t>
            </a:r>
            <a:r>
              <a:rPr lang="en-AU" baseline="30000" dirty="0"/>
              <a:t>+</a:t>
            </a:r>
          </a:p>
          <a:p>
            <a:pPr marL="0" indent="0">
              <a:buNone/>
            </a:pPr>
            <a:endParaRPr lang="en-US" baseline="30000" dirty="0"/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Berengut, PRA 94, </a:t>
            </a:r>
            <a:r>
              <a:rPr lang="is-IS" dirty="0"/>
              <a:t>012502</a:t>
            </a:r>
            <a:r>
              <a:rPr lang="en-US" dirty="0"/>
              <a:t> (2016)</a:t>
            </a:r>
            <a:endParaRPr lang="en-AU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295400" y="41865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95400" y="44913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95400" y="48723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95400" y="53295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057400" y="5558135"/>
            <a:ext cx="1036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5d</a:t>
            </a:r>
            <a:r>
              <a:rPr lang="en-US" sz="2400" baseline="30000" dirty="0">
                <a:solidFill>
                  <a:schemeClr val="bg1"/>
                </a:solidFill>
              </a:rPr>
              <a:t>9</a:t>
            </a:r>
            <a:r>
              <a:rPr lang="en-US" sz="2400" dirty="0">
                <a:solidFill>
                  <a:schemeClr val="bg1"/>
                </a:solidFill>
              </a:rPr>
              <a:t> 6s</a:t>
            </a:r>
            <a:r>
              <a:rPr lang="en-US" sz="2400" baseline="30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15240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7526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9812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2098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4384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6670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8956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1242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3528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438400" y="433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667000" y="433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85800" y="45675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5800" y="50247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5800" y="4186535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812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22098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85800" y="38817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24384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6670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8956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1242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>
            <a:off x="5181600" y="41865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181600" y="44913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181600" y="48723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181600" y="53295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943600" y="5558135"/>
            <a:ext cx="1087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5d</a:t>
            </a:r>
            <a:r>
              <a:rPr lang="en-US" sz="2400" baseline="30000" dirty="0">
                <a:solidFill>
                  <a:schemeClr val="bg1"/>
                </a:solidFill>
              </a:rPr>
              <a:t>-1</a:t>
            </a:r>
            <a:r>
              <a:rPr lang="en-US" sz="2400" dirty="0">
                <a:solidFill>
                  <a:schemeClr val="bg1"/>
                </a:solidFill>
              </a:rPr>
              <a:t> 6s</a:t>
            </a:r>
            <a:r>
              <a:rPr lang="en-US" sz="2400" baseline="30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7" name="Oval 36"/>
          <p:cNvSpPr/>
          <p:nvPr/>
        </p:nvSpPr>
        <p:spPr>
          <a:xfrm>
            <a:off x="54102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56388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8674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3246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5532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67818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70104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239000" y="4719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6324600" y="433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6553200" y="433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8674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0960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3246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5532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7818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010400" y="51771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>
            <a:off x="533400" y="5100935"/>
            <a:ext cx="3886200" cy="0"/>
          </a:xfrm>
          <a:prstGeom prst="line">
            <a:avLst/>
          </a:prstGeom>
          <a:ln w="28575" cmpd="sng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4648200" y="4643735"/>
            <a:ext cx="3886200" cy="0"/>
          </a:xfrm>
          <a:prstGeom prst="line">
            <a:avLst/>
          </a:prstGeom>
          <a:ln w="28575" cmpd="sng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>
            <a:off x="7467600" y="4719935"/>
            <a:ext cx="228600" cy="228600"/>
          </a:xfrm>
          <a:prstGeom prst="ellipse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1753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Particle-hole CI+MBPT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0" y="3895132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0" y="4199932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0" y="464373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0" y="4953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810000" y="5786735"/>
            <a:ext cx="1087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5d</a:t>
            </a:r>
            <a:r>
              <a:rPr lang="en-US" sz="2400" baseline="30000" dirty="0">
                <a:solidFill>
                  <a:schemeClr val="bg1"/>
                </a:solidFill>
              </a:rPr>
              <a:t>-1</a:t>
            </a:r>
            <a:r>
              <a:rPr lang="en-US" sz="2400" dirty="0">
                <a:solidFill>
                  <a:schemeClr val="bg1"/>
                </a:solidFill>
              </a:rPr>
              <a:t> 6s</a:t>
            </a:r>
            <a:r>
              <a:rPr lang="en-US" sz="2400" baseline="30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2766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5052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9624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910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4196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6482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8768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105400" y="44913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191000" y="4047532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419600" y="4047532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309884" y="44151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86000" y="4724400"/>
            <a:ext cx="497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62200" y="3957935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7338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9624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309884" y="365313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41910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4196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6482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76800" y="48006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>
            <a:off x="2286000" y="4356797"/>
            <a:ext cx="3886200" cy="0"/>
          </a:xfrm>
          <a:prstGeom prst="line">
            <a:avLst/>
          </a:prstGeom>
          <a:ln w="28575" cmpd="sng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B955913-B172-A748-9A35-ACFFB140FE51}"/>
              </a:ext>
            </a:extLst>
          </p:cNvPr>
          <p:cNvCxnSpPr/>
          <p:nvPr/>
        </p:nvCxnSpPr>
        <p:spPr>
          <a:xfrm>
            <a:off x="3048000" y="362036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1F0EF89-D1B7-6748-B87E-AAA3DF146B84}"/>
              </a:ext>
            </a:extLst>
          </p:cNvPr>
          <p:cNvCxnSpPr/>
          <p:nvPr/>
        </p:nvCxnSpPr>
        <p:spPr>
          <a:xfrm>
            <a:off x="3058128" y="5297598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6195ED3-5623-DC4B-A107-5EC83B1933C3}"/>
              </a:ext>
            </a:extLst>
          </p:cNvPr>
          <p:cNvCxnSpPr/>
          <p:nvPr/>
        </p:nvCxnSpPr>
        <p:spPr>
          <a:xfrm>
            <a:off x="3058128" y="55626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A9D26767-91C6-164A-8F6C-912A7917564B}"/>
              </a:ext>
            </a:extLst>
          </p:cNvPr>
          <p:cNvSpPr txBox="1"/>
          <p:nvPr/>
        </p:nvSpPr>
        <p:spPr>
          <a:xfrm>
            <a:off x="2309884" y="5038722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4f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75639FFD-1948-0C4A-B7B5-E9A41E812FF5}"/>
              </a:ext>
            </a:extLst>
          </p:cNvPr>
          <p:cNvSpPr/>
          <p:nvPr/>
        </p:nvSpPr>
        <p:spPr>
          <a:xfrm>
            <a:off x="32766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6D34B98D-B0DF-2642-AB54-4E20A5A0A29E}"/>
              </a:ext>
            </a:extLst>
          </p:cNvPr>
          <p:cNvSpPr/>
          <p:nvPr/>
        </p:nvSpPr>
        <p:spPr>
          <a:xfrm>
            <a:off x="35052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C2885F31-B9BC-A947-AB76-A4C9467BD30D}"/>
              </a:ext>
            </a:extLst>
          </p:cNvPr>
          <p:cNvSpPr/>
          <p:nvPr/>
        </p:nvSpPr>
        <p:spPr>
          <a:xfrm>
            <a:off x="37338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F8CF648-6877-B94F-AF77-4D09AD5067A5}"/>
              </a:ext>
            </a:extLst>
          </p:cNvPr>
          <p:cNvSpPr/>
          <p:nvPr/>
        </p:nvSpPr>
        <p:spPr>
          <a:xfrm>
            <a:off x="39624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BFF2ECEC-CC8E-3343-8958-C0DD7A6055DE}"/>
              </a:ext>
            </a:extLst>
          </p:cNvPr>
          <p:cNvSpPr/>
          <p:nvPr/>
        </p:nvSpPr>
        <p:spPr>
          <a:xfrm>
            <a:off x="41910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BC94EA6-37A4-B947-AC82-5621ADCDFC07}"/>
              </a:ext>
            </a:extLst>
          </p:cNvPr>
          <p:cNvSpPr/>
          <p:nvPr/>
        </p:nvSpPr>
        <p:spPr>
          <a:xfrm>
            <a:off x="44196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01CD577F-F8AD-3D49-AA43-FCB5AABAEAE2}"/>
              </a:ext>
            </a:extLst>
          </p:cNvPr>
          <p:cNvSpPr/>
          <p:nvPr/>
        </p:nvSpPr>
        <p:spPr>
          <a:xfrm>
            <a:off x="46482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15712A3-F5D5-3745-8F12-113700DDC10E}"/>
              </a:ext>
            </a:extLst>
          </p:cNvPr>
          <p:cNvSpPr/>
          <p:nvPr/>
        </p:nvSpPr>
        <p:spPr>
          <a:xfrm>
            <a:off x="48768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A81700C-E710-4C4A-BFC5-37A4A7601761}"/>
              </a:ext>
            </a:extLst>
          </p:cNvPr>
          <p:cNvSpPr/>
          <p:nvPr/>
        </p:nvSpPr>
        <p:spPr>
          <a:xfrm>
            <a:off x="51054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38966D3-46FA-DA4B-B51E-5CE1EFEDA203}"/>
              </a:ext>
            </a:extLst>
          </p:cNvPr>
          <p:cNvSpPr/>
          <p:nvPr/>
        </p:nvSpPr>
        <p:spPr>
          <a:xfrm>
            <a:off x="5334000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F140918-35B5-5C41-BBD5-E0BBEF945465}"/>
              </a:ext>
            </a:extLst>
          </p:cNvPr>
          <p:cNvSpPr/>
          <p:nvPr/>
        </p:nvSpPr>
        <p:spPr>
          <a:xfrm>
            <a:off x="2812189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A471577-C3AE-D846-B072-A21C22139B6F}"/>
              </a:ext>
            </a:extLst>
          </p:cNvPr>
          <p:cNvSpPr/>
          <p:nvPr/>
        </p:nvSpPr>
        <p:spPr>
          <a:xfrm>
            <a:off x="3040789" y="515893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EF761ED-3396-B647-890D-1C5545DD6CE3}"/>
              </a:ext>
            </a:extLst>
          </p:cNvPr>
          <p:cNvSpPr/>
          <p:nvPr/>
        </p:nvSpPr>
        <p:spPr>
          <a:xfrm>
            <a:off x="5573210" y="5163044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63F006A6-73E4-F349-AD17-A191E93468AA}"/>
              </a:ext>
            </a:extLst>
          </p:cNvPr>
          <p:cNvSpPr/>
          <p:nvPr/>
        </p:nvSpPr>
        <p:spPr>
          <a:xfrm>
            <a:off x="5801810" y="5163044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AB30EBB-0E66-0446-95D7-71CD950BA4DB}"/>
              </a:ext>
            </a:extLst>
          </p:cNvPr>
          <p:cNvSpPr txBox="1"/>
          <p:nvPr/>
        </p:nvSpPr>
        <p:spPr>
          <a:xfrm>
            <a:off x="2286000" y="5294348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5s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D77A0A4-28DF-F642-8C1E-A70EE16E4B91}"/>
              </a:ext>
            </a:extLst>
          </p:cNvPr>
          <p:cNvSpPr/>
          <p:nvPr/>
        </p:nvSpPr>
        <p:spPr>
          <a:xfrm>
            <a:off x="4184801" y="5434233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FF9A16B-F96C-CA46-8DEC-CC3D3B6A0ADE}"/>
              </a:ext>
            </a:extLst>
          </p:cNvPr>
          <p:cNvSpPr/>
          <p:nvPr/>
        </p:nvSpPr>
        <p:spPr>
          <a:xfrm>
            <a:off x="4413401" y="5434233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3BBD1C5-1C94-0048-851B-3BCC2EF555F5}"/>
              </a:ext>
            </a:extLst>
          </p:cNvPr>
          <p:cNvSpPr txBox="1"/>
          <p:nvPr/>
        </p:nvSpPr>
        <p:spPr>
          <a:xfrm>
            <a:off x="2309884" y="3378363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6d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83F03B5-829C-7D41-9E48-6880B4AB7D24}"/>
              </a:ext>
            </a:extLst>
          </p:cNvPr>
          <p:cNvCxnSpPr/>
          <p:nvPr/>
        </p:nvCxnSpPr>
        <p:spPr>
          <a:xfrm>
            <a:off x="3040789" y="25146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C94A9CC-92C8-C74B-B972-5079453BF839}"/>
              </a:ext>
            </a:extLst>
          </p:cNvPr>
          <p:cNvCxnSpPr/>
          <p:nvPr/>
        </p:nvCxnSpPr>
        <p:spPr>
          <a:xfrm>
            <a:off x="3040789" y="27432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FC19A0F-4FCC-4D44-9F5F-30A64D8EF0AB}"/>
              </a:ext>
            </a:extLst>
          </p:cNvPr>
          <p:cNvCxnSpPr/>
          <p:nvPr/>
        </p:nvCxnSpPr>
        <p:spPr>
          <a:xfrm>
            <a:off x="3040789" y="3048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16C908F-E43D-9048-87E4-F5FC423974A0}"/>
              </a:ext>
            </a:extLst>
          </p:cNvPr>
          <p:cNvCxnSpPr/>
          <p:nvPr/>
        </p:nvCxnSpPr>
        <p:spPr>
          <a:xfrm>
            <a:off x="3040789" y="32004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9C57CB4-7A9E-D44B-B39C-D639BC7E5E24}"/>
              </a:ext>
            </a:extLst>
          </p:cNvPr>
          <p:cNvCxnSpPr>
            <a:cxnSpLocks/>
          </p:cNvCxnSpPr>
          <p:nvPr/>
        </p:nvCxnSpPr>
        <p:spPr>
          <a:xfrm>
            <a:off x="3040789" y="2286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242D531-CECD-B74E-804B-C3F712AF8651}"/>
              </a:ext>
            </a:extLst>
          </p:cNvPr>
          <p:cNvCxnSpPr/>
          <p:nvPr/>
        </p:nvCxnSpPr>
        <p:spPr>
          <a:xfrm>
            <a:off x="3040789" y="34290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1DC04FE5-E1C6-814C-ABEC-A76BB1589AAD}"/>
              </a:ext>
            </a:extLst>
          </p:cNvPr>
          <p:cNvSpPr txBox="1"/>
          <p:nvPr/>
        </p:nvSpPr>
        <p:spPr>
          <a:xfrm>
            <a:off x="2346776" y="2209800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nl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900F0CD-4A2A-8F4E-9F6C-4890E1F631A2}"/>
              </a:ext>
            </a:extLst>
          </p:cNvPr>
          <p:cNvSpPr txBox="1"/>
          <p:nvPr/>
        </p:nvSpPr>
        <p:spPr>
          <a:xfrm>
            <a:off x="609600" y="4114800"/>
            <a:ext cx="1556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Fermi level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1BA8A1D-6CB6-4C41-AB9E-4A4BB0E9E017}"/>
              </a:ext>
            </a:extLst>
          </p:cNvPr>
          <p:cNvSpPr txBox="1"/>
          <p:nvPr/>
        </p:nvSpPr>
        <p:spPr>
          <a:xfrm>
            <a:off x="6477746" y="3276600"/>
            <a:ext cx="21387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Valence orbitals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active electrons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and holes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7AD69F06-021B-7C45-A9C6-4DA9F12B54E8}"/>
              </a:ext>
            </a:extLst>
          </p:cNvPr>
          <p:cNvCxnSpPr>
            <a:cxnSpLocks/>
          </p:cNvCxnSpPr>
          <p:nvPr/>
        </p:nvCxnSpPr>
        <p:spPr>
          <a:xfrm>
            <a:off x="6248400" y="3276600"/>
            <a:ext cx="0" cy="1524000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942564C4-3ED6-FF42-B49E-9B01C4EE6512}"/>
              </a:ext>
            </a:extLst>
          </p:cNvPr>
          <p:cNvCxnSpPr>
            <a:cxnSpLocks/>
          </p:cNvCxnSpPr>
          <p:nvPr/>
        </p:nvCxnSpPr>
        <p:spPr>
          <a:xfrm>
            <a:off x="6248400" y="4800600"/>
            <a:ext cx="0" cy="1066800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8F519861-C207-D649-8DA7-372043CED836}"/>
              </a:ext>
            </a:extLst>
          </p:cNvPr>
          <p:cNvSpPr txBox="1"/>
          <p:nvPr/>
        </p:nvSpPr>
        <p:spPr>
          <a:xfrm>
            <a:off x="6656275" y="4800600"/>
            <a:ext cx="1768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Core orbitals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3542026-9F99-7145-B951-C16B2434332E}"/>
              </a:ext>
            </a:extLst>
          </p:cNvPr>
          <p:cNvSpPr txBox="1"/>
          <p:nvPr/>
        </p:nvSpPr>
        <p:spPr>
          <a:xfrm>
            <a:off x="6544869" y="2362200"/>
            <a:ext cx="1991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Virtual orbitals</a:t>
            </a: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CE711F07-B47D-3E45-915A-18775FC2C058}"/>
              </a:ext>
            </a:extLst>
          </p:cNvPr>
          <p:cNvCxnSpPr/>
          <p:nvPr/>
        </p:nvCxnSpPr>
        <p:spPr>
          <a:xfrm>
            <a:off x="6248400" y="2196403"/>
            <a:ext cx="0" cy="1080197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5E584C1-C564-FB46-B911-FC0D3C9E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391" y="5359400"/>
            <a:ext cx="584200" cy="203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F44C45-3CC8-664F-B791-14164CC15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491" y="2815469"/>
            <a:ext cx="508000" cy="2921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BC88462-425D-CE44-8DBC-BBEFA9EF7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791" y="4432300"/>
            <a:ext cx="787400" cy="292100"/>
          </a:xfrm>
          <a:prstGeom prst="rect">
            <a:avLst/>
          </a:prstGeom>
        </p:spPr>
      </p:pic>
      <p:sp>
        <p:nvSpPr>
          <p:cNvPr id="89" name="Oval 88">
            <a:extLst>
              <a:ext uri="{FF2B5EF4-FFF2-40B4-BE49-F238E27FC236}">
                <a16:creationId xmlns:a16="http://schemas.microsoft.com/office/drawing/2014/main" id="{6D037D63-FFC5-6E42-8B89-C1B6A0462D57}"/>
              </a:ext>
            </a:extLst>
          </p:cNvPr>
          <p:cNvSpPr/>
          <p:nvPr/>
        </p:nvSpPr>
        <p:spPr>
          <a:xfrm>
            <a:off x="5344610" y="4493581"/>
            <a:ext cx="228600" cy="228600"/>
          </a:xfrm>
          <a:prstGeom prst="ellipse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65B08672-C8D9-3744-BF96-21F0B0E21C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Berengut, PRA 94, </a:t>
            </a:r>
            <a:r>
              <a:rPr lang="is-IS" dirty="0"/>
              <a:t>012502</a:t>
            </a:r>
            <a:r>
              <a:rPr lang="en-US" dirty="0"/>
              <a:t> (2016)</a:t>
            </a:r>
            <a:endParaRPr lang="en-AU" dirty="0"/>
          </a:p>
          <a:p>
            <a:endParaRPr lang="en-US" dirty="0"/>
          </a:p>
        </p:txBody>
      </p: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AE1B8A20-7E61-4742-9213-EA079279D4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491796"/>
              </p:ext>
            </p:extLst>
          </p:nvPr>
        </p:nvGraphicFramePr>
        <p:xfrm>
          <a:off x="1444491" y="1619905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CI+MBPT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(cm</a:t>
                      </a:r>
                      <a:r>
                        <a:rPr lang="en-US" baseline="30000" dirty="0"/>
                        <a:t>-1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Experiment (cm</a:t>
                      </a:r>
                      <a:r>
                        <a:rPr lang="en-US" baseline="30000" dirty="0"/>
                        <a:t>-1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6s </a:t>
                      </a:r>
                      <a:r>
                        <a:rPr lang="en-US" baseline="30000" dirty="0"/>
                        <a:t>2</a:t>
                      </a:r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1/2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5d</a:t>
                      </a:r>
                      <a:r>
                        <a:rPr lang="en-US" baseline="30000" dirty="0"/>
                        <a:t>-1</a:t>
                      </a:r>
                      <a:r>
                        <a:rPr lang="en-US" baseline="0" dirty="0"/>
                        <a:t> 6s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D</a:t>
                      </a:r>
                      <a:r>
                        <a:rPr lang="en-US" baseline="-25000" dirty="0"/>
                        <a:t>5/2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35121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35515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5d</a:t>
                      </a:r>
                      <a:r>
                        <a:rPr lang="en-US" baseline="30000" dirty="0"/>
                        <a:t>-1</a:t>
                      </a:r>
                      <a:r>
                        <a:rPr lang="en-US" baseline="0" dirty="0"/>
                        <a:t> 6s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D</a:t>
                      </a:r>
                      <a:r>
                        <a:rPr lang="en-US" baseline="-25000" dirty="0"/>
                        <a:t>3/2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1997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Sr</a:t>
            </a:r>
            <a:r>
              <a:rPr lang="en-US" baseline="30000" dirty="0"/>
              <a:t>+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6000"/>
          </a:xfrm>
        </p:spPr>
        <p:txBody>
          <a:bodyPr/>
          <a:lstStyle/>
          <a:p>
            <a:r>
              <a:rPr lang="en-US" dirty="0"/>
              <a:t>Need to include excitations from core 4p shell.</a:t>
            </a:r>
          </a:p>
          <a:p>
            <a:r>
              <a:rPr lang="en-US" dirty="0"/>
              <a:t>Very small effect on energy, but a large part of SMS!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284259" y="467537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95400" y="50292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295400" y="54102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295400" y="58674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38400" y="6096000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812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2098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4384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6670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8956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1242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438400" y="4876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85800" y="5105400"/>
            <a:ext cx="497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5800" y="5562600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5800" y="4724400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4659" y="437057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2438400" y="57150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667000" y="57150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5170459" y="467537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181600" y="50292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181600" y="54102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181600" y="58674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943600" y="6096000"/>
            <a:ext cx="1477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4p</a:t>
            </a:r>
            <a:r>
              <a:rPr lang="en-US" sz="2400" baseline="30000" dirty="0">
                <a:solidFill>
                  <a:schemeClr val="bg1"/>
                </a:solidFill>
              </a:rPr>
              <a:t>-2</a:t>
            </a:r>
            <a:r>
              <a:rPr lang="en-US" sz="2400" dirty="0">
                <a:solidFill>
                  <a:schemeClr val="bg1"/>
                </a:solidFill>
              </a:rPr>
              <a:t> 4d</a:t>
            </a:r>
            <a:r>
              <a:rPr lang="en-US" sz="2400" baseline="30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 5s</a:t>
            </a:r>
          </a:p>
        </p:txBody>
      </p:sp>
      <p:sp>
        <p:nvSpPr>
          <p:cNvPr id="42" name="Oval 41"/>
          <p:cNvSpPr/>
          <p:nvPr/>
        </p:nvSpPr>
        <p:spPr>
          <a:xfrm>
            <a:off x="58674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60960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63246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65532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324600" y="4876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313459" y="459917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324600" y="57150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6553200" y="57150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/>
          <p:cNvCxnSpPr/>
          <p:nvPr/>
        </p:nvCxnSpPr>
        <p:spPr>
          <a:xfrm>
            <a:off x="609600" y="5181600"/>
            <a:ext cx="3886200" cy="0"/>
          </a:xfrm>
          <a:prstGeom prst="line">
            <a:avLst/>
          </a:prstGeom>
          <a:ln w="28575" cmpd="sng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648200" y="5181600"/>
            <a:ext cx="3886200" cy="0"/>
          </a:xfrm>
          <a:prstGeom prst="line">
            <a:avLst/>
          </a:prstGeom>
          <a:ln w="28575" cmpd="sng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6781800" y="5257800"/>
            <a:ext cx="228600" cy="228600"/>
          </a:xfrm>
          <a:prstGeom prst="ellipse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7010400" y="5257800"/>
            <a:ext cx="228600" cy="228600"/>
          </a:xfrm>
          <a:prstGeom prst="ellipse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542059" y="459917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83215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Sr</a:t>
            </a:r>
            <a:r>
              <a:rPr lang="en-US" baseline="30000" dirty="0"/>
              <a:t>+</a:t>
            </a:r>
            <a:r>
              <a:rPr lang="en-US" dirty="0"/>
              <a:t> Specific Mass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4999"/>
          </a:xfrm>
        </p:spPr>
        <p:txBody>
          <a:bodyPr/>
          <a:lstStyle/>
          <a:p>
            <a:r>
              <a:rPr lang="en-AU" dirty="0"/>
              <a:t>Preliminary results with holes: effect of 4p</a:t>
            </a:r>
            <a:r>
              <a:rPr lang="en-AU" baseline="30000" dirty="0"/>
              <a:t>-2</a:t>
            </a:r>
            <a:r>
              <a:rPr lang="en-AU" dirty="0"/>
              <a:t> 4d</a:t>
            </a:r>
            <a:r>
              <a:rPr lang="en-AU" baseline="30000" dirty="0"/>
              <a:t>2</a:t>
            </a:r>
            <a:r>
              <a:rPr lang="en-AU" dirty="0"/>
              <a:t> </a:t>
            </a:r>
            <a:r>
              <a:rPr lang="en-AU" dirty="0" err="1"/>
              <a:t>nl</a:t>
            </a:r>
            <a:r>
              <a:rPr lang="en-AU" dirty="0"/>
              <a:t> and </a:t>
            </a:r>
            <a:br>
              <a:rPr lang="en-AU" dirty="0"/>
            </a:br>
            <a:r>
              <a:rPr lang="en-AU" dirty="0"/>
              <a:t>4s</a:t>
            </a:r>
            <a:r>
              <a:rPr lang="en-AU" baseline="30000" dirty="0"/>
              <a:t>-2</a:t>
            </a:r>
            <a:r>
              <a:rPr lang="en-AU" dirty="0"/>
              <a:t> 4d</a:t>
            </a:r>
            <a:r>
              <a:rPr lang="en-AU" baseline="30000" dirty="0"/>
              <a:t>2</a:t>
            </a:r>
            <a:r>
              <a:rPr lang="en-AU" dirty="0"/>
              <a:t> </a:t>
            </a:r>
            <a:r>
              <a:rPr lang="en-AU" dirty="0" err="1"/>
              <a:t>nl</a:t>
            </a:r>
            <a:r>
              <a:rPr lang="en-AU" dirty="0"/>
              <a:t> configurations included.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2743200"/>
          <a:ext cx="75438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Experiment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MBPT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Particle-hole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CI+MBPT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baseline="0" dirty="0"/>
                        <a:t>F </a:t>
                      </a:r>
                      <a:r>
                        <a:rPr lang="en-US" i="0" baseline="0" dirty="0"/>
                        <a:t> (MHz/fm</a:t>
                      </a:r>
                      <a:r>
                        <a:rPr lang="en-US" i="0" baseline="30000" dirty="0"/>
                        <a:t>2</a:t>
                      </a:r>
                      <a:r>
                        <a:rPr lang="en-US" i="0" baseline="0" dirty="0"/>
                        <a:t>)</a:t>
                      </a:r>
                      <a:endParaRPr lang="en-US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-1860 (250)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-1616 (272)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/>
                        <a:t>K</a:t>
                      </a:r>
                      <a:r>
                        <a:rPr lang="en-US" i="0" baseline="-25000" dirty="0"/>
                        <a:t>NMS</a:t>
                      </a:r>
                      <a:r>
                        <a:rPr lang="en-US" i="0" baseline="0" dirty="0"/>
                        <a:t> (</a:t>
                      </a:r>
                      <a:r>
                        <a:rPr lang="en-US" i="0" baseline="0" dirty="0" err="1"/>
                        <a:t>GHz.amu</a:t>
                      </a:r>
                      <a:r>
                        <a:rPr lang="en-US" i="0" baseline="0" dirty="0"/>
                        <a:t>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-244*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K</a:t>
                      </a:r>
                      <a:r>
                        <a:rPr lang="en-US" i="0" baseline="-25000" dirty="0"/>
                        <a:t>SMS</a:t>
                      </a:r>
                      <a:r>
                        <a:rPr lang="en-US" i="0" baseline="0" dirty="0"/>
                        <a:t> (</a:t>
                      </a:r>
                      <a:r>
                        <a:rPr lang="en-US" i="0" baseline="0" dirty="0" err="1"/>
                        <a:t>GHz.amu</a:t>
                      </a:r>
                      <a:r>
                        <a:rPr lang="en-US" i="0" baseline="0" dirty="0"/>
                        <a:t>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-1555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-1149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isotope</a:t>
                      </a:r>
                      <a:r>
                        <a:rPr lang="en-US" baseline="0" dirty="0"/>
                        <a:t> shift </a:t>
                      </a:r>
                      <a:r>
                        <a:rPr lang="en-US" dirty="0"/>
                        <a:t>(MHz)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570.281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457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06696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</a:t>
            </a:r>
            <a:r>
              <a:rPr lang="en-US" baseline="30000" dirty="0"/>
              <a:t>13+</a:t>
            </a:r>
            <a:r>
              <a:rPr lang="en-US" dirty="0"/>
              <a:t> 2p</a:t>
            </a:r>
            <a:r>
              <a:rPr lang="en-US" baseline="-25000" dirty="0"/>
              <a:t>1/2</a:t>
            </a:r>
            <a:r>
              <a:rPr lang="en-US" dirty="0"/>
              <a:t> – 2p</a:t>
            </a:r>
            <a:r>
              <a:rPr lang="en-US" baseline="-25000" dirty="0"/>
              <a:t>3/2</a:t>
            </a:r>
            <a:r>
              <a:rPr lang="en-US" dirty="0"/>
              <a:t> Mass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4999"/>
          </a:xfrm>
        </p:spPr>
        <p:txBody>
          <a:bodyPr/>
          <a:lstStyle/>
          <a:p>
            <a:r>
              <a:rPr lang="en-US" dirty="0"/>
              <a:t>Relativistic transition – huge relativistic contribution!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47800" y="3124200"/>
          <a:ext cx="6096000" cy="296672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 (</a:t>
                      </a:r>
                      <a:r>
                        <a:rPr lang="en-US" dirty="0" err="1"/>
                        <a:t>GHz.amu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Tupitsyn</a:t>
                      </a:r>
                      <a:r>
                        <a:rPr lang="en-US" baseline="30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AMBiT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NMS</a:t>
                      </a:r>
                      <a:r>
                        <a:rPr lang="en-US" baseline="0" dirty="0"/>
                        <a:t> (non-relativistic)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-37.908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NMS</a:t>
                      </a:r>
                      <a:r>
                        <a:rPr lang="en-US" baseline="0" dirty="0"/>
                        <a:t> (relativistic component)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29.592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NMS</a:t>
                      </a:r>
                      <a:r>
                        <a:rPr lang="en-US" baseline="0" dirty="0"/>
                        <a:t> (total)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-8.316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-8.24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630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SMS</a:t>
                      </a:r>
                      <a:r>
                        <a:rPr lang="en-US" baseline="0" dirty="0"/>
                        <a:t> (non-relativistic)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26.712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SMS</a:t>
                      </a:r>
                      <a:r>
                        <a:rPr lang="en-US" baseline="0" dirty="0"/>
                        <a:t> (relativistic)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-41.436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SMS</a:t>
                      </a:r>
                      <a:r>
                        <a:rPr lang="en-US" baseline="0" dirty="0"/>
                        <a:t> (total)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-14.724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-15.39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59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NMS </a:t>
                      </a:r>
                      <a:r>
                        <a:rPr lang="en-US" dirty="0"/>
                        <a:t>+ K</a:t>
                      </a:r>
                      <a:r>
                        <a:rPr lang="en-US" baseline="-25000" dirty="0"/>
                        <a:t>SMS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-23.04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-23.63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810107"/>
                  </a:ext>
                </a:extLst>
              </a:tr>
            </a:tbl>
          </a:graphicData>
        </a:graphic>
      </p:graphicFrame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aseline="30000" dirty="0"/>
              <a:t>1</a:t>
            </a:r>
            <a:r>
              <a:rPr lang="en-US" dirty="0"/>
              <a:t>Tupitsyn et al. PRA 68, 022511 (2003)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2D17121-7D4F-334A-A239-0B3687E12252}"/>
              </a:ext>
            </a:extLst>
          </p:cNvPr>
          <p:cNvGraphicFramePr>
            <a:graphicFrameLocks noGrp="1"/>
          </p:cNvGraphicFramePr>
          <p:nvPr/>
        </p:nvGraphicFramePr>
        <p:xfrm>
          <a:off x="1447800" y="2085658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179254316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8851499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945552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Energy (cm</a:t>
                      </a:r>
                      <a:r>
                        <a:rPr lang="en-US" baseline="30000" dirty="0"/>
                        <a:t>-1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AMBiT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32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2p</a:t>
                      </a:r>
                      <a:r>
                        <a:rPr lang="en-US" baseline="-25000" dirty="0"/>
                        <a:t>1/2</a:t>
                      </a:r>
                      <a:r>
                        <a:rPr lang="en-US" dirty="0"/>
                        <a:t> – 2p</a:t>
                      </a:r>
                      <a:r>
                        <a:rPr lang="en-US" baseline="-25000" dirty="0"/>
                        <a:t>3/2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22653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477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7595266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 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r>
              <a:rPr lang="en-US" dirty="0"/>
              <a:t>When you really just need a lot of configuration interaction.</a:t>
            </a:r>
          </a:p>
        </p:txBody>
      </p:sp>
      <p:pic>
        <p:nvPicPr>
          <p:cNvPr id="5" name="Picture 4" descr="Emu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838200"/>
            <a:ext cx="4378941" cy="4337237"/>
          </a:xfrm>
          <a:prstGeom prst="rect">
            <a:avLst/>
          </a:prstGeom>
        </p:spPr>
      </p:pic>
      <p:pic>
        <p:nvPicPr>
          <p:cNvPr id="7" name="Picture 6" descr="306-004-3BDCE12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3048000"/>
            <a:ext cx="3848100" cy="3405398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emu_fac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066800"/>
            <a:ext cx="4343400" cy="43434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347138" y="228600"/>
            <a:ext cx="4206062" cy="5151060"/>
            <a:chOff x="2347138" y="228600"/>
            <a:chExt cx="4206062" cy="5151060"/>
          </a:xfrm>
        </p:grpSpPr>
        <p:sp>
          <p:nvSpPr>
            <p:cNvPr id="10" name="TextBox 9"/>
            <p:cNvSpPr txBox="1"/>
            <p:nvPr/>
          </p:nvSpPr>
          <p:spPr>
            <a:xfrm>
              <a:off x="3962400" y="228600"/>
              <a:ext cx="914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solidFill>
                    <a:srgbClr val="008000"/>
                  </a:solidFill>
                  <a:latin typeface="Arial Rounded MT Bold"/>
                  <a:cs typeface="Arial Rounded MT Bold"/>
                </a:rPr>
                <a:t>?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20557337">
              <a:off x="2347138" y="786530"/>
              <a:ext cx="914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solidFill>
                    <a:srgbClr val="FF0000"/>
                  </a:solidFill>
                  <a:latin typeface="Arial Rounded MT Bold"/>
                  <a:cs typeface="Arial Rounded MT Bold"/>
                </a:rPr>
                <a:t>?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38800" y="3810000"/>
              <a:ext cx="914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solidFill>
                    <a:srgbClr val="FFFF00"/>
                  </a:solidFill>
                  <a:latin typeface="Arial Rounded MT Bold"/>
                  <a:cs typeface="Arial Rounded MT Bold"/>
                </a:rPr>
                <a:t>?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746641">
              <a:off x="5638800" y="1143000"/>
              <a:ext cx="914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solidFill>
                    <a:srgbClr val="FF6600"/>
                  </a:solidFill>
                  <a:latin typeface="Arial Rounded MT Bold"/>
                  <a:cs typeface="Arial Rounded MT Bold"/>
                </a:rPr>
                <a:t>?</a:t>
              </a:r>
            </a:p>
          </p:txBody>
        </p:sp>
      </p:grpSp>
      <p:pic>
        <p:nvPicPr>
          <p:cNvPr id="15" name="Picture 14" descr="3214562823_11903a8503_b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97" r="48819" b="263"/>
          <a:stretch/>
        </p:blipFill>
        <p:spPr>
          <a:xfrm>
            <a:off x="381000" y="2438400"/>
            <a:ext cx="4038600" cy="4038600"/>
          </a:xfrm>
          <a:prstGeom prst="rect">
            <a:avLst/>
          </a:prstGeom>
        </p:spPr>
      </p:pic>
      <p:pic>
        <p:nvPicPr>
          <p:cNvPr id="16" name="Picture 15" descr="50fa86b33b7cd0575cf1023275484fe7--emu-aboriginal-art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81000"/>
            <a:ext cx="3091315" cy="232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963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 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r>
              <a:rPr lang="en-US" dirty="0"/>
              <a:t>When you really just need a lot of configuration interaction.</a:t>
            </a:r>
          </a:p>
          <a:p>
            <a:r>
              <a:rPr lang="en-US" dirty="0"/>
              <a:t>Example: Ta, </a:t>
            </a:r>
            <a:r>
              <a:rPr lang="en-US" dirty="0" err="1"/>
              <a:t>Db</a:t>
            </a:r>
            <a:br>
              <a:rPr lang="en-US" dirty="0"/>
            </a:br>
            <a:r>
              <a:rPr lang="en-US" dirty="0"/>
              <a:t>(5 valence electrons)</a:t>
            </a:r>
            <a:br>
              <a:rPr lang="en-US" dirty="0"/>
            </a:br>
            <a:r>
              <a:rPr lang="en-US" dirty="0"/>
              <a:t>including orbitals up to 21spdf for J</a:t>
            </a:r>
            <a:r>
              <a:rPr lang="en-US" baseline="30000" dirty="0"/>
              <a:t>π</a:t>
            </a:r>
            <a:r>
              <a:rPr lang="en-US" dirty="0"/>
              <a:t> = 5/2</a:t>
            </a:r>
            <a:r>
              <a:rPr lang="en-US" baseline="30000" dirty="0"/>
              <a:t>-</a:t>
            </a:r>
            <a:r>
              <a:rPr lang="en-US" dirty="0"/>
              <a:t> uses</a:t>
            </a:r>
            <a:br>
              <a:rPr lang="en-US" dirty="0"/>
            </a:br>
            <a:r>
              <a:rPr lang="en-US" dirty="0"/>
              <a:t>     N = 952112</a:t>
            </a:r>
            <a:br>
              <a:rPr lang="en-US" dirty="0"/>
            </a:br>
            <a:r>
              <a:rPr lang="en-US" dirty="0"/>
              <a:t>   </a:t>
            </a:r>
            <a:r>
              <a:rPr lang="en-US" dirty="0" err="1"/>
              <a:t>N</a:t>
            </a:r>
            <a:r>
              <a:rPr lang="en-US" baseline="-25000" dirty="0" err="1"/>
              <a:t>small</a:t>
            </a:r>
            <a:r>
              <a:rPr lang="en-US" dirty="0"/>
              <a:t> = 20462</a:t>
            </a:r>
          </a:p>
          <a:p>
            <a:r>
              <a:rPr lang="en-US" dirty="0"/>
              <a:t>Factor 40 reduction in size and speed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Geddes, </a:t>
            </a:r>
            <a:r>
              <a:rPr lang="en-US" dirty="0" err="1"/>
              <a:t>Czapski</a:t>
            </a:r>
            <a:r>
              <a:rPr lang="en-US" dirty="0"/>
              <a:t>, </a:t>
            </a:r>
            <a:r>
              <a:rPr lang="en-US" dirty="0" err="1"/>
              <a:t>Kahl</a:t>
            </a:r>
            <a:r>
              <a:rPr lang="en-US" dirty="0"/>
              <a:t>, Berengut, PRA 98, 042508 (2018)</a:t>
            </a:r>
          </a:p>
        </p:txBody>
      </p:sp>
      <p:pic>
        <p:nvPicPr>
          <p:cNvPr id="5" name="Picture 4" descr="Emu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838200"/>
            <a:ext cx="4378941" cy="433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1387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CI+MBPT convergence in </a:t>
            </a:r>
            <a:r>
              <a:rPr lang="en-US" dirty="0" err="1"/>
              <a:t>AMBiT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Geddes, </a:t>
            </a:r>
            <a:r>
              <a:rPr lang="en-US" dirty="0" err="1"/>
              <a:t>Czapski</a:t>
            </a:r>
            <a:r>
              <a:rPr lang="en-US" dirty="0"/>
              <a:t>, </a:t>
            </a:r>
            <a:r>
              <a:rPr lang="en-US" dirty="0" err="1"/>
              <a:t>Kahl</a:t>
            </a:r>
            <a:r>
              <a:rPr lang="en-US" dirty="0"/>
              <a:t>, Berengut, PRA 98, 042508 (2018)</a:t>
            </a:r>
          </a:p>
        </p:txBody>
      </p:sp>
      <p:pic>
        <p:nvPicPr>
          <p:cNvPr id="7" name="Picture 6" descr="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95400"/>
            <a:ext cx="6195989" cy="44958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43000" y="5791200"/>
            <a:ext cx="4191000" cy="487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Ta: selected even states</a:t>
            </a:r>
          </a:p>
        </p:txBody>
      </p:sp>
    </p:spTree>
    <p:extLst>
      <p:ext uri="{BB962C8B-B14F-4D97-AF65-F5344CB8AC3E}">
        <p14:creationId xmlns:p14="http://schemas.microsoft.com/office/powerpoint/2010/main" val="1274661510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AMBiT</a:t>
            </a:r>
            <a:r>
              <a:rPr lang="en-US" dirty="0"/>
              <a:t> Scaling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Credit: Emily </a:t>
            </a:r>
            <a:r>
              <a:rPr lang="en-US" dirty="0" err="1"/>
              <a:t>Kahl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/>
              <a:t>CI+MBPT scaling in Cr</a:t>
            </a:r>
            <a:r>
              <a:rPr lang="en-US" baseline="30000" dirty="0"/>
              <a:t>+</a:t>
            </a:r>
            <a:r>
              <a:rPr lang="en-US" dirty="0"/>
              <a:t> (16 cores/node)</a:t>
            </a:r>
          </a:p>
        </p:txBody>
      </p:sp>
      <p:pic>
        <p:nvPicPr>
          <p:cNvPr id="3" name="Picture 2" descr="speedup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76400"/>
            <a:ext cx="7385538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9400" y="5421868"/>
            <a:ext cx="263405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24 hours on one processor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67600" y="2401669"/>
            <a:ext cx="1579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half an hour</a:t>
            </a:r>
            <a:br>
              <a:rPr lang="en-US" dirty="0"/>
            </a:br>
            <a:r>
              <a:rPr lang="en-US" dirty="0"/>
              <a:t>on 4 x 16 cores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1752600" y="5638800"/>
            <a:ext cx="1066800" cy="15240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8153400" y="1981200"/>
            <a:ext cx="76200" cy="53340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544120"/>
      </p:ext>
    </p:ext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Fundamental physics with atoms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Highly charged ion clocks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EBIT spectroscopy of Pr</a:t>
            </a:r>
            <a:r>
              <a:rPr lang="en-US" baseline="30000" dirty="0">
                <a:solidFill>
                  <a:schemeClr val="bg1">
                    <a:lumMod val="65000"/>
                  </a:schemeClr>
                </a:solidFill>
              </a:rPr>
              <a:t>9+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CI+MBPT and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AMBiT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/>
              <a:t>Isotope shifts and King plot nonlinearities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943322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Isotope shift: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648200"/>
          </a:xfrm>
        </p:spPr>
        <p:txBody>
          <a:bodyPr/>
          <a:lstStyle/>
          <a:p>
            <a:r>
              <a:rPr lang="en-US" dirty="0"/>
              <a:t>In the “standard theory” we express the difference between frequencies of isotope with mass number A and A’ by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have factorized the nuclear part and electron parts of each term.</a:t>
            </a:r>
          </a:p>
          <a:p>
            <a:r>
              <a:rPr lang="en-US" i="1" dirty="0">
                <a:latin typeface="Symbol" charset="2"/>
                <a:cs typeface="Symbol" charset="2"/>
              </a:rPr>
              <a:t>d</a:t>
            </a:r>
            <a:r>
              <a:rPr lang="en-US" i="1" dirty="0"/>
              <a:t>&lt;r</a:t>
            </a:r>
            <a:r>
              <a:rPr lang="en-US" i="1" baseline="30000" dirty="0"/>
              <a:t>2</a:t>
            </a:r>
            <a:r>
              <a:rPr lang="en-US" i="1" dirty="0"/>
              <a:t>&gt; </a:t>
            </a:r>
            <a:r>
              <a:rPr lang="en-US" dirty="0"/>
              <a:t>– change in nuclear charge radius – is hard to measure; we can extract it from isotope shift if the electronic factors (</a:t>
            </a:r>
            <a:r>
              <a:rPr lang="en-US" i="1" dirty="0"/>
              <a:t>F</a:t>
            </a:r>
            <a:r>
              <a:rPr lang="en-US" i="1" baseline="-25000" dirty="0"/>
              <a:t>i </a:t>
            </a:r>
            <a:r>
              <a:rPr lang="en-US" dirty="0"/>
              <a:t>, </a:t>
            </a:r>
            <a:r>
              <a:rPr lang="en-US" i="1" dirty="0"/>
              <a:t>K</a:t>
            </a:r>
            <a:r>
              <a:rPr lang="en-US" i="1" baseline="-25000" dirty="0"/>
              <a:t>i </a:t>
            </a:r>
            <a:r>
              <a:rPr lang="en-US" dirty="0"/>
              <a:t>) can be calculated accurately.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191000" y="3276600"/>
            <a:ext cx="37338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“Mass shift”</a:t>
            </a:r>
          </a:p>
          <a:p>
            <a:pPr marL="0" indent="0">
              <a:buNone/>
            </a:pPr>
            <a:r>
              <a:rPr lang="en-US" sz="1800" dirty="0"/>
              <a:t>  nuclear recoil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248400" y="3276600"/>
            <a:ext cx="38862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“Field shift”</a:t>
            </a:r>
          </a:p>
          <a:p>
            <a:pPr marL="0" indent="0">
              <a:buNone/>
            </a:pPr>
            <a:r>
              <a:rPr lang="en-US" sz="1800" dirty="0"/>
              <a:t>charge distribution</a:t>
            </a:r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2514600"/>
            <a:ext cx="6642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94513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King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199"/>
          </a:xfrm>
        </p:spPr>
        <p:txBody>
          <a:bodyPr>
            <a:normAutofit/>
          </a:bodyPr>
          <a:lstStyle/>
          <a:p>
            <a:r>
              <a:rPr lang="en-US" dirty="0"/>
              <a:t>Remove dependence on </a:t>
            </a:r>
            <a:r>
              <a:rPr lang="en-US" i="1" dirty="0">
                <a:latin typeface="Symbol" charset="2"/>
                <a:cs typeface="Symbol" charset="2"/>
              </a:rPr>
              <a:t>d</a:t>
            </a:r>
            <a:r>
              <a:rPr lang="en-US" i="1" dirty="0"/>
              <a:t>&lt;r</a:t>
            </a:r>
            <a:r>
              <a:rPr lang="en-US" i="1" baseline="30000" dirty="0"/>
              <a:t>2</a:t>
            </a:r>
            <a:r>
              <a:rPr lang="en-US" i="1" dirty="0"/>
              <a:t>&gt; </a:t>
            </a:r>
            <a:r>
              <a:rPr lang="en-US" dirty="0"/>
              <a:t>by cancelling it between two transitions.</a:t>
            </a:r>
          </a:p>
          <a:p>
            <a:r>
              <a:rPr lang="en-US" dirty="0"/>
              <a:t>Introduce “modified” isotope shifts: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908300"/>
            <a:ext cx="5054600" cy="7493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797300"/>
            <a:ext cx="3594100" cy="4699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1066800" y="3933544"/>
            <a:ext cx="673608" cy="333656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457200" y="4495800"/>
            <a:ext cx="8229600" cy="838200"/>
            <a:chOff x="457200" y="4365680"/>
            <a:chExt cx="8229600" cy="838200"/>
          </a:xfrm>
        </p:grpSpPr>
        <p:pic>
          <p:nvPicPr>
            <p:cNvPr id="9" name="Picture 8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3200" y="4502440"/>
              <a:ext cx="431800" cy="279400"/>
            </a:xfrm>
            <a:prstGeom prst="rect">
              <a:avLst/>
            </a:prstGeom>
          </p:spPr>
        </p:pic>
        <p:pic>
          <p:nvPicPr>
            <p:cNvPr id="10" name="Picture 9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83" y="4495800"/>
              <a:ext cx="431800" cy="279400"/>
            </a:xfrm>
            <a:prstGeom prst="rect">
              <a:avLst/>
            </a:prstGeom>
          </p:spPr>
        </p:pic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457200" y="4365680"/>
              <a:ext cx="8229600" cy="8382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chemeClr val="bg1">
                    <a:lumMod val="75000"/>
                  </a:schemeClr>
                </a:buClr>
                <a:buSzPct val="70000"/>
                <a:buFont typeface="Wingdings" pitchFamily="2" charset="2"/>
                <a:buChar char="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chemeClr val="bg1">
                    <a:lumMod val="75000"/>
                  </a:schemeClr>
                </a:buClr>
                <a:buSzPct val="80000"/>
                <a:buFont typeface="Courier New" pitchFamily="49" charset="0"/>
                <a:buChar char="o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chemeClr val="bg1">
                    <a:lumMod val="75000"/>
                  </a:schemeClr>
                </a:buClr>
                <a:buFont typeface="Arial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"/>
                <a:defRPr sz="1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"/>
                <a:defRPr sz="1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Plot         </a:t>
              </a:r>
              <a:r>
                <a:rPr lang="en-US" dirty="0" err="1"/>
                <a:t>vs</a:t>
              </a:r>
              <a:r>
                <a:rPr lang="en-US" dirty="0"/>
                <a:t>         for several pairs of isotopes (A’, A):</a:t>
              </a:r>
            </a:p>
          </p:txBody>
        </p:sp>
      </p:grp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800" y="5041900"/>
            <a:ext cx="39878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28327"/>
      </p:ext>
    </p:extLst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King plot: </a:t>
            </a:r>
            <a:r>
              <a:rPr lang="en-US" dirty="0" err="1"/>
              <a:t>Ca</a:t>
            </a:r>
            <a:r>
              <a:rPr lang="en-US" baseline="30000" dirty="0"/>
              <a:t>+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Gebert</a:t>
            </a:r>
            <a:r>
              <a:rPr lang="en-US" dirty="0"/>
              <a:t>, Wan, Wolf, </a:t>
            </a:r>
            <a:r>
              <a:rPr lang="en-US" dirty="0" err="1"/>
              <a:t>Angstmann</a:t>
            </a:r>
            <a:r>
              <a:rPr lang="en-US" dirty="0"/>
              <a:t>, Berengut, Schmidt, PRL 115, 053003 (2015)</a:t>
            </a:r>
          </a:p>
        </p:txBody>
      </p:sp>
      <p:pic>
        <p:nvPicPr>
          <p:cNvPr id="8" name="Picture 7" descr="King_plot_sp_dp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295400"/>
            <a:ext cx="6553200" cy="501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07997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King plot nonlinearities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 the King plot is not linear?</a:t>
            </a:r>
          </a:p>
          <a:p>
            <a:r>
              <a:rPr lang="en-US" dirty="0"/>
              <a:t>May point to new physics in complex atoms that are beyond theoretical description at 7+ digits (e.g. Ca</a:t>
            </a:r>
            <a:r>
              <a:rPr lang="en-US" baseline="30000" dirty="0"/>
              <a:t>+</a:t>
            </a:r>
            <a:r>
              <a:rPr lang="en-US" dirty="0"/>
              <a:t>, Sr/Sr</a:t>
            </a:r>
            <a:r>
              <a:rPr lang="en-US" baseline="30000" dirty="0"/>
              <a:t>+</a:t>
            </a:r>
            <a:r>
              <a:rPr lang="en-US" dirty="0"/>
              <a:t>, </a:t>
            </a:r>
            <a:r>
              <a:rPr lang="en-US" dirty="0" err="1"/>
              <a:t>Yb</a:t>
            </a:r>
            <a:r>
              <a:rPr lang="en-US" dirty="0"/>
              <a:t>/</a:t>
            </a:r>
            <a:r>
              <a:rPr lang="en-US" dirty="0" err="1"/>
              <a:t>Yb</a:t>
            </a:r>
            <a:r>
              <a:rPr lang="en-US" baseline="30000" dirty="0"/>
              <a:t>+</a:t>
            </a:r>
            <a:r>
              <a:rPr lang="en-US" dirty="0"/>
              <a:t>)</a:t>
            </a:r>
          </a:p>
          <a:p>
            <a:r>
              <a:rPr lang="en-US" dirty="0"/>
              <a:t>Also many Standard Model sources of nonlinearities of size unknown in complex atoms.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6324600"/>
            <a:ext cx="8686800" cy="381000"/>
          </a:xfrm>
        </p:spPr>
        <p:txBody>
          <a:bodyPr/>
          <a:lstStyle/>
          <a:p>
            <a:r>
              <a:rPr lang="en-US" dirty="0"/>
              <a:t>Berengut, </a:t>
            </a:r>
            <a:r>
              <a:rPr lang="en-US" dirty="0" err="1"/>
              <a:t>Budker</a:t>
            </a:r>
            <a:r>
              <a:rPr lang="en-US" dirty="0"/>
              <a:t>, Delaunay, </a:t>
            </a:r>
            <a:r>
              <a:rPr lang="en-US" dirty="0" err="1"/>
              <a:t>Flambaum</a:t>
            </a:r>
            <a:r>
              <a:rPr lang="en-US" dirty="0"/>
              <a:t>, </a:t>
            </a:r>
            <a:r>
              <a:rPr lang="en-US" dirty="0" err="1"/>
              <a:t>Frugiuele</a:t>
            </a:r>
            <a:r>
              <a:rPr lang="en-US" dirty="0"/>
              <a:t>, Fuchs, </a:t>
            </a:r>
            <a:r>
              <a:rPr lang="en-US" dirty="0" err="1"/>
              <a:t>Grojean</a:t>
            </a:r>
            <a:r>
              <a:rPr lang="en-US" dirty="0"/>
              <a:t>, </a:t>
            </a:r>
            <a:r>
              <a:rPr lang="en-US" dirty="0" err="1"/>
              <a:t>Harnik</a:t>
            </a:r>
            <a:r>
              <a:rPr lang="en-US" dirty="0"/>
              <a:t>, </a:t>
            </a:r>
            <a:r>
              <a:rPr lang="en-US" dirty="0" err="1"/>
              <a:t>Ozeri</a:t>
            </a:r>
            <a:r>
              <a:rPr lang="en-US" dirty="0"/>
              <a:t>, Perez, </a:t>
            </a:r>
            <a:r>
              <a:rPr lang="en-US" dirty="0" err="1"/>
              <a:t>Soreq</a:t>
            </a:r>
            <a:r>
              <a:rPr lang="en-US" dirty="0"/>
              <a:t>. PRL 120, </a:t>
            </a:r>
            <a:r>
              <a:rPr lang="is-IS" dirty="0"/>
              <a:t>091801 </a:t>
            </a:r>
            <a:r>
              <a:rPr lang="en-US" dirty="0"/>
              <a:t>(2018)</a:t>
            </a:r>
          </a:p>
        </p:txBody>
      </p:sp>
    </p:spTree>
    <p:extLst>
      <p:ext uri="{BB962C8B-B14F-4D97-AF65-F5344CB8AC3E}">
        <p14:creationId xmlns:p14="http://schemas.microsoft.com/office/powerpoint/2010/main" val="4168170694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physics searches with isotope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with reformulation of King plot</a:t>
            </a:r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209800"/>
            <a:ext cx="3657600" cy="16002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962400"/>
            <a:ext cx="2870200" cy="495300"/>
          </a:xfrm>
          <a:prstGeom prst="rect">
            <a:avLst/>
          </a:prstGeom>
        </p:spPr>
      </p:pic>
      <p:sp>
        <p:nvSpPr>
          <p:cNvPr id="7" name="Text Placeholder 3"/>
          <p:cNvSpPr txBox="1">
            <a:spLocks/>
          </p:cNvSpPr>
          <p:nvPr/>
        </p:nvSpPr>
        <p:spPr>
          <a:xfrm>
            <a:off x="457200" y="6324600"/>
            <a:ext cx="86868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 sz="1600" i="1" kern="1200">
                <a:solidFill>
                  <a:schemeClr val="bg1"/>
                </a:solidFill>
                <a:latin typeface="Futura MdCn BT" pitchFamily="34" charset="0"/>
                <a:ea typeface="+mn-ea"/>
                <a:cs typeface="Aharoni" pitchFamily="2" charset="-79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80000"/>
              <a:buFont typeface="Courier New" pitchFamily="49" charset="0"/>
              <a:buNone/>
              <a:defRPr sz="1200" kern="1200">
                <a:solidFill>
                  <a:schemeClr val="bg1"/>
                </a:solidFill>
                <a:latin typeface="Bauhaus 93" pitchFamily="82" charset="0"/>
                <a:ea typeface="+mn-ea"/>
                <a:cs typeface="Aharoni" pitchFamily="2" charset="-79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200" kern="1200">
                <a:solidFill>
                  <a:schemeClr val="bg1"/>
                </a:solidFill>
                <a:latin typeface="Bauhaus 93" pitchFamily="82" charset="0"/>
                <a:ea typeface="+mn-ea"/>
                <a:cs typeface="Aharoni" pitchFamily="2" charset="-79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  <a:defRPr sz="1200" kern="1200">
                <a:solidFill>
                  <a:schemeClr val="bg1"/>
                </a:solidFill>
                <a:latin typeface="Bauhaus 93" pitchFamily="82" charset="0"/>
                <a:ea typeface="+mn-ea"/>
                <a:cs typeface="Aharoni" pitchFamily="2" charset="-79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  <a:defRPr sz="1200" kern="1200">
                <a:solidFill>
                  <a:schemeClr val="bg1"/>
                </a:solidFill>
                <a:latin typeface="Bauhaus 93" pitchFamily="82" charset="0"/>
                <a:ea typeface="+mn-ea"/>
                <a:cs typeface="Aharoni" pitchFamily="2" charset="-79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Berengut, </a:t>
            </a:r>
            <a:r>
              <a:rPr lang="en-US" dirty="0" err="1"/>
              <a:t>Budker</a:t>
            </a:r>
            <a:r>
              <a:rPr lang="en-US" dirty="0"/>
              <a:t>, Delaunay, </a:t>
            </a:r>
            <a:r>
              <a:rPr lang="en-US" dirty="0" err="1"/>
              <a:t>Flambaum</a:t>
            </a:r>
            <a:r>
              <a:rPr lang="en-US" dirty="0"/>
              <a:t>, </a:t>
            </a:r>
            <a:r>
              <a:rPr lang="en-US" dirty="0" err="1"/>
              <a:t>Frugiuele</a:t>
            </a:r>
            <a:r>
              <a:rPr lang="en-US" dirty="0"/>
              <a:t>, Fuchs, </a:t>
            </a:r>
            <a:r>
              <a:rPr lang="en-US" dirty="0" err="1"/>
              <a:t>Grojean</a:t>
            </a:r>
            <a:r>
              <a:rPr lang="en-US" dirty="0"/>
              <a:t>, </a:t>
            </a:r>
            <a:r>
              <a:rPr lang="en-US" dirty="0" err="1"/>
              <a:t>Harnik</a:t>
            </a:r>
            <a:r>
              <a:rPr lang="en-US" dirty="0"/>
              <a:t>, </a:t>
            </a:r>
            <a:r>
              <a:rPr lang="en-US" dirty="0" err="1"/>
              <a:t>Ozeri</a:t>
            </a:r>
            <a:r>
              <a:rPr lang="en-US" dirty="0"/>
              <a:t>, Perez, </a:t>
            </a:r>
            <a:r>
              <a:rPr lang="en-US" dirty="0" err="1"/>
              <a:t>Soreq</a:t>
            </a:r>
            <a:r>
              <a:rPr lang="en-US" dirty="0"/>
              <a:t>. PRL 120, </a:t>
            </a:r>
            <a:r>
              <a:rPr lang="is-IS" dirty="0"/>
              <a:t>091801 </a:t>
            </a:r>
            <a:r>
              <a:rPr lang="en-US" dirty="0"/>
              <a:t>(2018)</a:t>
            </a:r>
          </a:p>
        </p:txBody>
      </p:sp>
    </p:spTree>
    <p:extLst>
      <p:ext uri="{BB962C8B-B14F-4D97-AF65-F5344CB8AC3E}">
        <p14:creationId xmlns:p14="http://schemas.microsoft.com/office/powerpoint/2010/main" val="2801253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physics searches with isotope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with reformulation of King plot</a:t>
            </a:r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023" y="2152322"/>
            <a:ext cx="2870200" cy="495300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281940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Modified isotope shifts of all transitions        lie in the same</a:t>
            </a:r>
            <a:br>
              <a:rPr lang="en-US" dirty="0"/>
            </a:br>
            <a:r>
              <a:rPr lang="en-US" dirty="0"/>
              <a:t>2-D plane in the (N-1) dimensional space</a:t>
            </a: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282" y="2797120"/>
            <a:ext cx="381000" cy="431800"/>
          </a:xfrm>
          <a:prstGeom prst="rect">
            <a:avLst/>
          </a:prstGeom>
        </p:spPr>
      </p:pic>
      <p:pic>
        <p:nvPicPr>
          <p:cNvPr id="15" name="Picture 14" descr="plane-arrow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1" y="1295400"/>
            <a:ext cx="8875059" cy="6858000"/>
          </a:xfrm>
          <a:prstGeom prst="rect">
            <a:avLst/>
          </a:prstGeom>
        </p:spPr>
      </p:pic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Berengut et al. PRL 120, </a:t>
            </a:r>
            <a:r>
              <a:rPr lang="is-IS" dirty="0"/>
              <a:t>091801 </a:t>
            </a:r>
            <a:r>
              <a:rPr lang="en-US" dirty="0"/>
              <a:t>(2018)</a:t>
            </a:r>
          </a:p>
        </p:txBody>
      </p:sp>
    </p:spTree>
    <p:extLst>
      <p:ext uri="{BB962C8B-B14F-4D97-AF65-F5344CB8AC3E}">
        <p14:creationId xmlns:p14="http://schemas.microsoft.com/office/powerpoint/2010/main" val="3851718602"/>
      </p:ext>
    </p:extLst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physics searches with isotope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Reduced isotope shift again:</a:t>
            </a:r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133600"/>
            <a:ext cx="4457700" cy="495300"/>
          </a:xfrm>
          <a:prstGeom prst="rect">
            <a:avLst/>
          </a:prstGeom>
        </p:spPr>
      </p:pic>
      <p:pic>
        <p:nvPicPr>
          <p:cNvPr id="9" name="Picture 8" descr="plane-arrow-offplan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8875059" cy="685800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609600" y="5410200"/>
            <a:ext cx="8229600" cy="1143000"/>
            <a:chOff x="609600" y="5410200"/>
            <a:chExt cx="8229600" cy="1143000"/>
          </a:xfrm>
        </p:grpSpPr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609600" y="5410200"/>
              <a:ext cx="8229600" cy="1143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"/>
                <a:defRPr sz="24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SzPct val="80000"/>
                <a:buFont typeface="Courier New" pitchFamily="49" charset="0"/>
                <a:buChar char="o"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Arial" pitchFamily="34" charset="0"/>
                <a:buChar char="•"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"/>
                <a:defRPr sz="1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"/>
                <a:defRPr sz="1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No sensitivity to new physics if                 or</a:t>
              </a:r>
            </a:p>
          </p:txBody>
        </p:sp>
        <p:pic>
          <p:nvPicPr>
            <p:cNvPr id="10" name="Picture 9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0" y="5486400"/>
              <a:ext cx="990600" cy="355600"/>
            </a:xfrm>
            <a:prstGeom prst="rect">
              <a:avLst/>
            </a:prstGeom>
          </p:spPr>
        </p:pic>
        <p:pic>
          <p:nvPicPr>
            <p:cNvPr id="15" name="Picture 14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8900" y="5562600"/>
              <a:ext cx="1028700" cy="266700"/>
            </a:xfrm>
            <a:prstGeom prst="rect">
              <a:avLst/>
            </a:prstGeom>
          </p:spPr>
        </p:pic>
      </p:grp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Berengut et al. PRL 120, </a:t>
            </a:r>
            <a:r>
              <a:rPr lang="is-IS" dirty="0"/>
              <a:t>091801 </a:t>
            </a:r>
            <a:r>
              <a:rPr lang="en-US" dirty="0"/>
              <a:t>(2018)</a:t>
            </a:r>
          </a:p>
        </p:txBody>
      </p:sp>
    </p:spTree>
    <p:extLst>
      <p:ext uri="{BB962C8B-B14F-4D97-AF65-F5344CB8AC3E}">
        <p14:creationId xmlns:p14="http://schemas.microsoft.com/office/powerpoint/2010/main" val="18661849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physics searches with isotope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new force-carrying light boson couples electrons to neutrons with Yukawa potential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Berengut et al. PRL 120, </a:t>
            </a:r>
            <a:r>
              <a:rPr lang="is-IS" dirty="0"/>
              <a:t>091801 </a:t>
            </a:r>
            <a:r>
              <a:rPr lang="en-US" dirty="0"/>
              <a:t>(2018)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335280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Isotope shift has extra term</a:t>
            </a: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514600"/>
            <a:ext cx="3949700" cy="6350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886200"/>
            <a:ext cx="7099300" cy="749300"/>
          </a:xfrm>
          <a:prstGeom prst="rect">
            <a:avLst/>
          </a:prstGeom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457200" y="472440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For light scalar case</a:t>
            </a:r>
          </a:p>
        </p:txBody>
      </p:sp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5562600"/>
            <a:ext cx="4457700" cy="685800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5029200"/>
            <a:ext cx="20193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012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physics searches with isotope shift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yeyn_overview_CaSrYb_20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333300"/>
            <a:ext cx="5272544" cy="5067500"/>
          </a:xfrm>
          <a:prstGeom prst="rect">
            <a:avLst/>
          </a:prstGeom>
        </p:spPr>
      </p:pic>
      <p:sp>
        <p:nvSpPr>
          <p:cNvPr id="9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Berengut et al. PRL 120, </a:t>
            </a:r>
            <a:r>
              <a:rPr lang="is-IS" dirty="0"/>
              <a:t>091801 </a:t>
            </a:r>
            <a:r>
              <a:rPr lang="en-US" dirty="0"/>
              <a:t>(2018)</a:t>
            </a:r>
          </a:p>
        </p:txBody>
      </p:sp>
    </p:spTree>
    <p:extLst>
      <p:ext uri="{BB962C8B-B14F-4D97-AF65-F5344CB8AC3E}">
        <p14:creationId xmlns:p14="http://schemas.microsoft.com/office/powerpoint/2010/main" val="2048114135"/>
      </p:ext>
    </p:extLst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0999"/>
          </a:xfrm>
        </p:spPr>
        <p:txBody>
          <a:bodyPr/>
          <a:lstStyle/>
          <a:p>
            <a:r>
              <a:rPr lang="en-US" dirty="0"/>
              <a:t>The mass shift term </a:t>
            </a:r>
            <a:r>
              <a:rPr lang="en-US" i="1" dirty="0"/>
              <a:t>K</a:t>
            </a:r>
            <a:r>
              <a:rPr lang="en-US" i="1" baseline="-25000" dirty="0"/>
              <a:t>i</a:t>
            </a:r>
            <a:r>
              <a:rPr lang="en-US" dirty="0"/>
              <a:t> is due to nuclear recoil</a:t>
            </a:r>
          </a:p>
          <a:p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133600"/>
            <a:ext cx="4635500" cy="990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08785" y="4343400"/>
            <a:ext cx="14918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“normal</a:t>
            </a:r>
          </a:p>
          <a:p>
            <a:r>
              <a:rPr lang="en-US" sz="2400" dirty="0"/>
              <a:t>mass shift”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7800" y="4343400"/>
            <a:ext cx="14918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“specific</a:t>
            </a:r>
          </a:p>
          <a:p>
            <a:r>
              <a:rPr lang="en-US" sz="2400" dirty="0"/>
              <a:t>mass shift”</a:t>
            </a:r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423" y="3378200"/>
            <a:ext cx="42037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986077"/>
      </p:ext>
    </p:extLst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mass shift calculation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0999"/>
          </a:xfrm>
        </p:spPr>
        <p:txBody>
          <a:bodyPr/>
          <a:lstStyle/>
          <a:p>
            <a:r>
              <a:rPr lang="en-US" dirty="0"/>
              <a:t>We add a finite-field SMS term everywhere that the Coulomb operator appears: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“All order” in SMS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Berengut, </a:t>
            </a:r>
            <a:r>
              <a:rPr lang="en-US" dirty="0" err="1"/>
              <a:t>Dzuba</a:t>
            </a:r>
            <a:r>
              <a:rPr lang="en-US" dirty="0"/>
              <a:t>, </a:t>
            </a:r>
            <a:r>
              <a:rPr lang="en-US" dirty="0" err="1"/>
              <a:t>Flambaum</a:t>
            </a:r>
            <a:r>
              <a:rPr lang="en-US" dirty="0"/>
              <a:t>, PRA 68, 022502 (2003)</a:t>
            </a: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438400"/>
            <a:ext cx="4318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3462"/>
      </p:ext>
    </p:extLst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mass shift calculation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23999"/>
          </a:xfrm>
        </p:spPr>
        <p:txBody>
          <a:bodyPr/>
          <a:lstStyle/>
          <a:p>
            <a:r>
              <a:rPr lang="en-US" dirty="0"/>
              <a:t>More recently we made it relativistic following the formulation of </a:t>
            </a:r>
            <a:r>
              <a:rPr lang="en-US" dirty="0" err="1"/>
              <a:t>Shabaev</a:t>
            </a:r>
            <a:r>
              <a:rPr lang="en-US" dirty="0"/>
              <a:t> and collaborators 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Shabaev</a:t>
            </a:r>
            <a:r>
              <a:rPr lang="en-US" dirty="0"/>
              <a:t>, PRA 57, 59 (1998)</a:t>
            </a: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36" y="2520273"/>
            <a:ext cx="7175500" cy="8636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4191000"/>
            <a:ext cx="2946400" cy="812800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3657600"/>
            <a:ext cx="8229600" cy="1219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 implement by changing the momentum operator</a:t>
            </a:r>
          </a:p>
        </p:txBody>
      </p:sp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900" y="5080000"/>
            <a:ext cx="3721100" cy="635000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5715001"/>
            <a:ext cx="8229600" cy="609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Very important for accurate fine-structure isotope shift in </a:t>
            </a:r>
            <a:r>
              <a:rPr lang="en-US" dirty="0" err="1"/>
              <a:t>Ca</a:t>
            </a:r>
            <a:r>
              <a:rPr lang="en-US" baseline="300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093730704"/>
      </p:ext>
    </p:extLst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Sr</a:t>
            </a:r>
            <a:r>
              <a:rPr lang="en-US" baseline="30000" dirty="0"/>
              <a:t>+</a:t>
            </a:r>
            <a:r>
              <a:rPr lang="en-US" dirty="0"/>
              <a:t> Specific Mass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19400"/>
          </a:xfrm>
        </p:spPr>
        <p:txBody>
          <a:bodyPr/>
          <a:lstStyle/>
          <a:p>
            <a:r>
              <a:rPr lang="en-US" dirty="0"/>
              <a:t>Isotope shift measurement of 5</a:t>
            </a:r>
            <a:r>
              <a:rPr lang="en-US" i="1" dirty="0"/>
              <a:t>s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4</a:t>
            </a:r>
            <a:r>
              <a:rPr lang="en-US" i="1" dirty="0"/>
              <a:t>d</a:t>
            </a:r>
            <a:r>
              <a:rPr lang="en-US" baseline="-25000" dirty="0"/>
              <a:t>5/2</a:t>
            </a:r>
            <a:r>
              <a:rPr lang="en-US" dirty="0"/>
              <a:t> transition in </a:t>
            </a:r>
            <a:r>
              <a:rPr lang="en-US" dirty="0" err="1"/>
              <a:t>Sr</a:t>
            </a:r>
            <a:r>
              <a:rPr lang="en-US" baseline="30000" dirty="0"/>
              <a:t>+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/>
              <a:t>Combine with previous measurement of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Barwood</a:t>
            </a:r>
            <a:r>
              <a:rPr lang="en-US" dirty="0"/>
              <a:t> et al. 2003) and known 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Lybarger</a:t>
            </a:r>
            <a:r>
              <a:rPr lang="en-US" dirty="0"/>
              <a:t>, Berengut, </a:t>
            </a:r>
            <a:r>
              <a:rPr lang="en-US" dirty="0" err="1"/>
              <a:t>Chiaverini</a:t>
            </a:r>
            <a:r>
              <a:rPr lang="en-US" dirty="0"/>
              <a:t>, PRA 83, 052509 (2011)</a:t>
            </a: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133600"/>
            <a:ext cx="3403600" cy="35560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47800" y="350520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Experiment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Theory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baseline="0" dirty="0"/>
                        <a:t>F </a:t>
                      </a:r>
                      <a:r>
                        <a:rPr lang="en-US" i="0" baseline="0" dirty="0"/>
                        <a:t> (MHz/fm</a:t>
                      </a:r>
                      <a:r>
                        <a:rPr lang="en-US" i="0" baseline="30000" dirty="0"/>
                        <a:t>2</a:t>
                      </a:r>
                      <a:r>
                        <a:rPr lang="en-US" i="0" baseline="0" dirty="0"/>
                        <a:t>)</a:t>
                      </a:r>
                      <a:endParaRPr lang="en-US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-1860 (250)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-1616 (272)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/>
                        <a:t>K</a:t>
                      </a:r>
                      <a:r>
                        <a:rPr lang="en-US" i="0" baseline="-25000" dirty="0"/>
                        <a:t>NMS</a:t>
                      </a:r>
                      <a:r>
                        <a:rPr lang="en-US" i="0" baseline="0" dirty="0"/>
                        <a:t> (</a:t>
                      </a:r>
                      <a:r>
                        <a:rPr lang="en-US" i="0" baseline="0" dirty="0" err="1"/>
                        <a:t>GHz.amu</a:t>
                      </a:r>
                      <a:r>
                        <a:rPr lang="en-US" i="0" baseline="0" dirty="0"/>
                        <a:t>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-244*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K</a:t>
                      </a:r>
                      <a:r>
                        <a:rPr lang="en-US" i="0" baseline="-25000" dirty="0"/>
                        <a:t>SMS</a:t>
                      </a:r>
                      <a:r>
                        <a:rPr lang="en-US" i="0" baseline="0" dirty="0"/>
                        <a:t> (</a:t>
                      </a:r>
                      <a:r>
                        <a:rPr lang="en-US" i="0" baseline="0" dirty="0" err="1"/>
                        <a:t>GHz.amu</a:t>
                      </a:r>
                      <a:r>
                        <a:rPr lang="en-US" i="0" baseline="0" dirty="0"/>
                        <a:t>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-1555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-1149 (50)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isotope</a:t>
                      </a:r>
                      <a:r>
                        <a:rPr lang="en-US" baseline="0" dirty="0"/>
                        <a:t> shift </a:t>
                      </a:r>
                      <a:r>
                        <a:rPr lang="en-US" dirty="0"/>
                        <a:t>(MHz)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570.281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457 (28)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0" y="2557381"/>
            <a:ext cx="863600" cy="2794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262" y="2907952"/>
            <a:ext cx="622300" cy="35560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486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70000"/>
              <a:buFont typeface="Wingdings" pitchFamily="2" charset="2"/>
              <a:buChar char="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SzPct val="80000"/>
              <a:buFont typeface="Courier New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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Serious discrepancy in </a:t>
            </a:r>
            <a:r>
              <a:rPr lang="en-AU" i="1" dirty="0"/>
              <a:t>K</a:t>
            </a:r>
            <a:r>
              <a:rPr lang="en-AU" baseline="-25000" dirty="0"/>
              <a:t>SMS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630676925"/>
      </p:ext>
    </p:extLst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Sr</a:t>
            </a:r>
            <a:r>
              <a:rPr lang="en-US" baseline="30000" dirty="0"/>
              <a:t>+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 to include excitations from core 4p shell.</a:t>
            </a:r>
          </a:p>
          <a:p>
            <a:r>
              <a:rPr lang="en-US" dirty="0"/>
              <a:t>Very small effect on energy, but a large part of SMS!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2870BD-6520-094C-B14C-1329123CC9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284259" y="467537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95400" y="50292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295400" y="54102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295400" y="58674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38400" y="6096000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812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2098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4384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6670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8956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1242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438400" y="4876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85800" y="5105400"/>
            <a:ext cx="497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4p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5800" y="5562600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5800" y="4724400"/>
            <a:ext cx="44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5s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4659" y="437057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4d</a:t>
            </a:r>
            <a:endParaRPr lang="en-US" sz="2400" baseline="30000" dirty="0">
              <a:solidFill>
                <a:schemeClr val="bg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2438400" y="57150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667000" y="57150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5170459" y="4675375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181600" y="50292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181600" y="54102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181600" y="5867400"/>
            <a:ext cx="27432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943600" y="6096000"/>
            <a:ext cx="1477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4p</a:t>
            </a:r>
            <a:r>
              <a:rPr lang="en-US" sz="2400" baseline="30000" dirty="0">
                <a:solidFill>
                  <a:schemeClr val="bg1"/>
                </a:solidFill>
              </a:rPr>
              <a:t>-2</a:t>
            </a:r>
            <a:r>
              <a:rPr lang="en-US" sz="2400" dirty="0">
                <a:solidFill>
                  <a:schemeClr val="bg1"/>
                </a:solidFill>
              </a:rPr>
              <a:t> 4d</a:t>
            </a:r>
            <a:r>
              <a:rPr lang="en-US" sz="2400" baseline="30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 5s</a:t>
            </a:r>
          </a:p>
        </p:txBody>
      </p:sp>
      <p:sp>
        <p:nvSpPr>
          <p:cNvPr id="42" name="Oval 41"/>
          <p:cNvSpPr/>
          <p:nvPr/>
        </p:nvSpPr>
        <p:spPr>
          <a:xfrm>
            <a:off x="58674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60960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63246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6553200" y="5257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324600" y="48768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313459" y="459917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324600" y="57150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6553200" y="5715000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/>
          <p:cNvCxnSpPr/>
          <p:nvPr/>
        </p:nvCxnSpPr>
        <p:spPr>
          <a:xfrm>
            <a:off x="609600" y="5181600"/>
            <a:ext cx="3886200" cy="0"/>
          </a:xfrm>
          <a:prstGeom prst="line">
            <a:avLst/>
          </a:prstGeom>
          <a:ln w="28575" cmpd="sng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648200" y="5181600"/>
            <a:ext cx="3886200" cy="0"/>
          </a:xfrm>
          <a:prstGeom prst="line">
            <a:avLst/>
          </a:prstGeom>
          <a:ln w="28575" cmpd="sng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6781800" y="5257800"/>
            <a:ext cx="228600" cy="228600"/>
          </a:xfrm>
          <a:prstGeom prst="ellipse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7010400" y="5257800"/>
            <a:ext cx="228600" cy="228600"/>
          </a:xfrm>
          <a:prstGeom prst="ellipse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542059" y="4599175"/>
            <a:ext cx="228600" cy="22860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97964"/>
      </p:ext>
    </p:extLst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Sr</a:t>
            </a:r>
            <a:r>
              <a:rPr lang="en-US" baseline="30000" dirty="0"/>
              <a:t>+</a:t>
            </a:r>
            <a:r>
              <a:rPr lang="en-US" dirty="0"/>
              <a:t> Specific Mass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4999"/>
          </a:xfrm>
        </p:spPr>
        <p:txBody>
          <a:bodyPr/>
          <a:lstStyle/>
          <a:p>
            <a:r>
              <a:rPr lang="en-AU" dirty="0"/>
              <a:t>Preliminary results with holes: effect of 4p</a:t>
            </a:r>
            <a:r>
              <a:rPr lang="en-AU" baseline="30000" dirty="0"/>
              <a:t>-2</a:t>
            </a:r>
            <a:r>
              <a:rPr lang="en-AU" dirty="0"/>
              <a:t> 4d</a:t>
            </a:r>
            <a:r>
              <a:rPr lang="en-AU" baseline="30000" dirty="0"/>
              <a:t>2</a:t>
            </a:r>
            <a:r>
              <a:rPr lang="en-AU" dirty="0"/>
              <a:t> </a:t>
            </a:r>
            <a:r>
              <a:rPr lang="en-AU" dirty="0" err="1"/>
              <a:t>nl</a:t>
            </a:r>
            <a:r>
              <a:rPr lang="en-AU" dirty="0"/>
              <a:t> and </a:t>
            </a:r>
            <a:br>
              <a:rPr lang="en-AU" dirty="0"/>
            </a:br>
            <a:r>
              <a:rPr lang="en-AU" dirty="0"/>
              <a:t>4s</a:t>
            </a:r>
            <a:r>
              <a:rPr lang="en-AU" baseline="30000" dirty="0"/>
              <a:t>-2</a:t>
            </a:r>
            <a:r>
              <a:rPr lang="en-AU" dirty="0"/>
              <a:t> 4d</a:t>
            </a:r>
            <a:r>
              <a:rPr lang="en-AU" baseline="30000" dirty="0"/>
              <a:t>2</a:t>
            </a:r>
            <a:r>
              <a:rPr lang="en-AU" dirty="0"/>
              <a:t> </a:t>
            </a:r>
            <a:r>
              <a:rPr lang="en-AU" dirty="0" err="1"/>
              <a:t>nl</a:t>
            </a:r>
            <a:r>
              <a:rPr lang="en-AU" dirty="0"/>
              <a:t> configurations included.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2743200"/>
          <a:ext cx="75438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Experiment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MBPT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Particle-hole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CI+MBPT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baseline="0" dirty="0"/>
                        <a:t>F </a:t>
                      </a:r>
                      <a:r>
                        <a:rPr lang="en-US" i="0" baseline="0" dirty="0"/>
                        <a:t> (MHz/fm</a:t>
                      </a:r>
                      <a:r>
                        <a:rPr lang="en-US" i="0" baseline="30000" dirty="0"/>
                        <a:t>2</a:t>
                      </a:r>
                      <a:r>
                        <a:rPr lang="en-US" i="0" baseline="0" dirty="0"/>
                        <a:t>)</a:t>
                      </a:r>
                      <a:endParaRPr lang="en-US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-1860 (250)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-1616 (272)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/>
                        <a:t>K</a:t>
                      </a:r>
                      <a:r>
                        <a:rPr lang="en-US" i="0" baseline="-25000" dirty="0"/>
                        <a:t>NMS</a:t>
                      </a:r>
                      <a:r>
                        <a:rPr lang="en-US" i="0" baseline="0" dirty="0"/>
                        <a:t> (</a:t>
                      </a:r>
                      <a:r>
                        <a:rPr lang="en-US" i="0" baseline="0" dirty="0" err="1"/>
                        <a:t>GHz.amu</a:t>
                      </a:r>
                      <a:r>
                        <a:rPr lang="en-US" i="0" baseline="0" dirty="0"/>
                        <a:t>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-244*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K</a:t>
                      </a:r>
                      <a:r>
                        <a:rPr lang="en-US" i="0" baseline="-25000" dirty="0"/>
                        <a:t>SMS</a:t>
                      </a:r>
                      <a:r>
                        <a:rPr lang="en-US" i="0" baseline="0" dirty="0"/>
                        <a:t> (</a:t>
                      </a:r>
                      <a:r>
                        <a:rPr lang="en-US" i="0" baseline="0" dirty="0" err="1"/>
                        <a:t>GHz.amu</a:t>
                      </a:r>
                      <a:r>
                        <a:rPr lang="en-US" i="0" baseline="0" dirty="0"/>
                        <a:t>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-1555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-1149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isotope</a:t>
                      </a:r>
                      <a:r>
                        <a:rPr lang="en-US" baseline="0" dirty="0"/>
                        <a:t> shift </a:t>
                      </a:r>
                      <a:r>
                        <a:rPr lang="en-US" dirty="0"/>
                        <a:t>(MHz)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570.281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457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85395"/>
      </p:ext>
    </p:extLst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</a:t>
            </a:r>
            <a:r>
              <a:rPr lang="en-US" baseline="30000" dirty="0"/>
              <a:t>13+</a:t>
            </a:r>
            <a:r>
              <a:rPr lang="en-US" dirty="0"/>
              <a:t> 2p</a:t>
            </a:r>
            <a:r>
              <a:rPr lang="en-US" baseline="-25000" dirty="0"/>
              <a:t>1/2</a:t>
            </a:r>
            <a:r>
              <a:rPr lang="en-US" dirty="0"/>
              <a:t> – 2p</a:t>
            </a:r>
            <a:r>
              <a:rPr lang="en-US" baseline="-25000" dirty="0"/>
              <a:t>3/2</a:t>
            </a:r>
            <a:r>
              <a:rPr lang="en-US" dirty="0"/>
              <a:t> Mass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4999"/>
          </a:xfrm>
        </p:spPr>
        <p:txBody>
          <a:bodyPr/>
          <a:lstStyle/>
          <a:p>
            <a:r>
              <a:rPr lang="en-US" dirty="0"/>
              <a:t>Relativistic transition – huge relativistic contribution!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47800" y="3124200"/>
          <a:ext cx="6096000" cy="296672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 (</a:t>
                      </a:r>
                      <a:r>
                        <a:rPr lang="en-US" dirty="0" err="1"/>
                        <a:t>GHz.amu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Tupitsyn</a:t>
                      </a:r>
                      <a:r>
                        <a:rPr lang="en-US" baseline="30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AMBiT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NMS</a:t>
                      </a:r>
                      <a:r>
                        <a:rPr lang="en-US" baseline="0" dirty="0"/>
                        <a:t> (non-relativistic)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-37.908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NMS</a:t>
                      </a:r>
                      <a:r>
                        <a:rPr lang="en-US" baseline="0" dirty="0"/>
                        <a:t> (relativistic component)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29.592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NMS</a:t>
                      </a:r>
                      <a:r>
                        <a:rPr lang="en-US" baseline="0" dirty="0"/>
                        <a:t> (total)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-8.316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-8.24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630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SMS</a:t>
                      </a:r>
                      <a:r>
                        <a:rPr lang="en-US" baseline="0" dirty="0"/>
                        <a:t> (non-relativistic)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26.712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SMS</a:t>
                      </a:r>
                      <a:r>
                        <a:rPr lang="en-US" baseline="0" dirty="0"/>
                        <a:t> (relativistic)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-41.436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SMS</a:t>
                      </a:r>
                      <a:r>
                        <a:rPr lang="en-US" baseline="0" dirty="0"/>
                        <a:t> (total)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-14.724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-15.39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59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NMS </a:t>
                      </a:r>
                      <a:r>
                        <a:rPr lang="en-US" dirty="0"/>
                        <a:t>+ K</a:t>
                      </a:r>
                      <a:r>
                        <a:rPr lang="en-US" baseline="-25000" dirty="0"/>
                        <a:t>SMS</a:t>
                      </a:r>
                      <a:endParaRPr lang="en-US" i="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-23.04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-23.63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810107"/>
                  </a:ext>
                </a:extLst>
              </a:tr>
            </a:tbl>
          </a:graphicData>
        </a:graphic>
      </p:graphicFrame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aseline="30000" dirty="0"/>
              <a:t>1</a:t>
            </a:r>
            <a:r>
              <a:rPr lang="en-US" dirty="0"/>
              <a:t>Tupitsyn et al. PRA 68, 022511 (2003)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2D17121-7D4F-334A-A239-0B3687E12252}"/>
              </a:ext>
            </a:extLst>
          </p:cNvPr>
          <p:cNvGraphicFramePr>
            <a:graphicFrameLocks noGrp="1"/>
          </p:cNvGraphicFramePr>
          <p:nvPr/>
        </p:nvGraphicFramePr>
        <p:xfrm>
          <a:off x="1447800" y="2085658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179254316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8851499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945552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Energy (cm</a:t>
                      </a:r>
                      <a:r>
                        <a:rPr lang="en-US" baseline="30000" dirty="0"/>
                        <a:t>-1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AMBiT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32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2p</a:t>
                      </a:r>
                      <a:r>
                        <a:rPr lang="en-US" baseline="-25000" dirty="0"/>
                        <a:t>1/2</a:t>
                      </a:r>
                      <a:r>
                        <a:rPr lang="en-US" dirty="0"/>
                        <a:t> – 2p</a:t>
                      </a:r>
                      <a:r>
                        <a:rPr lang="en-US" baseline="-25000" dirty="0"/>
                        <a:t>3/2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22653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477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489617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Blue Master">
  <a:themeElements>
    <a:clrScheme name="JULS-01">
      <a:dk1>
        <a:srgbClr val="000000"/>
      </a:dk1>
      <a:lt1>
        <a:srgbClr val="FFFFFF"/>
      </a:lt1>
      <a:dk2>
        <a:srgbClr val="6E467E"/>
      </a:dk2>
      <a:lt2>
        <a:srgbClr val="2D97BD"/>
      </a:lt2>
      <a:accent1>
        <a:srgbClr val="73844A"/>
      </a:accent1>
      <a:accent2>
        <a:srgbClr val="1D4E59"/>
      </a:accent2>
      <a:accent3>
        <a:srgbClr val="FF9801"/>
      </a:accent3>
      <a:accent4>
        <a:srgbClr val="C00000"/>
      </a:accent4>
      <a:accent5>
        <a:srgbClr val="FF0000"/>
      </a:accent5>
      <a:accent6>
        <a:srgbClr val="7030A0"/>
      </a:accent6>
      <a:hlink>
        <a:srgbClr val="0070C0"/>
      </a:hlink>
      <a:folHlink>
        <a:srgbClr val="002060"/>
      </a:folHlink>
    </a:clrScheme>
    <a:fontScheme name="JULS0-01">
      <a:majorFont>
        <a:latin typeface="Futura MdCn BT"/>
        <a:ea typeface=""/>
        <a:cs typeface=""/>
      </a:majorFont>
      <a:minorFont>
        <a:latin typeface="Baskerville Old Fa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urple Master">
  <a:themeElements>
    <a:clrScheme name="JULS-01">
      <a:dk1>
        <a:srgbClr val="000000"/>
      </a:dk1>
      <a:lt1>
        <a:srgbClr val="FFFFFF"/>
      </a:lt1>
      <a:dk2>
        <a:srgbClr val="6E467E"/>
      </a:dk2>
      <a:lt2>
        <a:srgbClr val="2D97BD"/>
      </a:lt2>
      <a:accent1>
        <a:srgbClr val="73844A"/>
      </a:accent1>
      <a:accent2>
        <a:srgbClr val="1D4E59"/>
      </a:accent2>
      <a:accent3>
        <a:srgbClr val="FF9801"/>
      </a:accent3>
      <a:accent4>
        <a:srgbClr val="C00000"/>
      </a:accent4>
      <a:accent5>
        <a:srgbClr val="FF0000"/>
      </a:accent5>
      <a:accent6>
        <a:srgbClr val="7030A0"/>
      </a:accent6>
      <a:hlink>
        <a:srgbClr val="0070C0"/>
      </a:hlink>
      <a:folHlink>
        <a:srgbClr val="002060"/>
      </a:folHlink>
    </a:clrScheme>
    <a:fontScheme name="JULS0-01">
      <a:majorFont>
        <a:latin typeface="Futura MdCn BT"/>
        <a:ea typeface=""/>
        <a:cs typeface=""/>
      </a:majorFont>
      <a:minorFont>
        <a:latin typeface="Baskerville Old Fa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Green Master">
  <a:themeElements>
    <a:clrScheme name="JULS-01">
      <a:dk1>
        <a:srgbClr val="000000"/>
      </a:dk1>
      <a:lt1>
        <a:srgbClr val="FFFFFF"/>
      </a:lt1>
      <a:dk2>
        <a:srgbClr val="6E467E"/>
      </a:dk2>
      <a:lt2>
        <a:srgbClr val="2D97BD"/>
      </a:lt2>
      <a:accent1>
        <a:srgbClr val="73844A"/>
      </a:accent1>
      <a:accent2>
        <a:srgbClr val="1D4E59"/>
      </a:accent2>
      <a:accent3>
        <a:srgbClr val="FF9801"/>
      </a:accent3>
      <a:accent4>
        <a:srgbClr val="C00000"/>
      </a:accent4>
      <a:accent5>
        <a:srgbClr val="FF0000"/>
      </a:accent5>
      <a:accent6>
        <a:srgbClr val="7030A0"/>
      </a:accent6>
      <a:hlink>
        <a:srgbClr val="0070C0"/>
      </a:hlink>
      <a:folHlink>
        <a:srgbClr val="002060"/>
      </a:folHlink>
    </a:clrScheme>
    <a:fontScheme name="JULS0-01">
      <a:majorFont>
        <a:latin typeface="Futura MdCn BT"/>
        <a:ea typeface=""/>
        <a:cs typeface=""/>
      </a:majorFont>
      <a:minorFont>
        <a:latin typeface="Baskerville Old Fa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Grey Master">
  <a:themeElements>
    <a:clrScheme name="JULS-01">
      <a:dk1>
        <a:srgbClr val="000000"/>
      </a:dk1>
      <a:lt1>
        <a:srgbClr val="FFFFFF"/>
      </a:lt1>
      <a:dk2>
        <a:srgbClr val="6E467E"/>
      </a:dk2>
      <a:lt2>
        <a:srgbClr val="2D97BD"/>
      </a:lt2>
      <a:accent1>
        <a:srgbClr val="73844A"/>
      </a:accent1>
      <a:accent2>
        <a:srgbClr val="1D4E59"/>
      </a:accent2>
      <a:accent3>
        <a:srgbClr val="FF9801"/>
      </a:accent3>
      <a:accent4>
        <a:srgbClr val="C00000"/>
      </a:accent4>
      <a:accent5>
        <a:srgbClr val="FF0000"/>
      </a:accent5>
      <a:accent6>
        <a:srgbClr val="7030A0"/>
      </a:accent6>
      <a:hlink>
        <a:srgbClr val="0070C0"/>
      </a:hlink>
      <a:folHlink>
        <a:srgbClr val="002060"/>
      </a:folHlink>
    </a:clrScheme>
    <a:fontScheme name="JULS0-01">
      <a:majorFont>
        <a:latin typeface="Futura MdCn BT"/>
        <a:ea typeface=""/>
        <a:cs typeface=""/>
      </a:majorFont>
      <a:minorFont>
        <a:latin typeface="Baskerville Old Fa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31202</TotalTime>
  <Words>3302</Words>
  <Application>Microsoft Macintosh PowerPoint</Application>
  <PresentationFormat>On-screen Show (4:3)</PresentationFormat>
  <Paragraphs>656</Paragraphs>
  <Slides>69</Slides>
  <Notes>24</Notes>
  <HiddenSlides>1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69</vt:i4>
      </vt:variant>
    </vt:vector>
  </HeadingPairs>
  <TitlesOfParts>
    <vt:vector size="85" baseType="lpstr">
      <vt:lpstr>Arial</vt:lpstr>
      <vt:lpstr>Arial Rounded MT Bold</vt:lpstr>
      <vt:lpstr>Baskerville Old Face</vt:lpstr>
      <vt:lpstr>Bauhaus 93</vt:lpstr>
      <vt:lpstr>Calibri</vt:lpstr>
      <vt:lpstr>Cambria Math</vt:lpstr>
      <vt:lpstr>Courier New</vt:lpstr>
      <vt:lpstr>Futura MdCn BT</vt:lpstr>
      <vt:lpstr>Helvetica</vt:lpstr>
      <vt:lpstr>Lucida Grande</vt:lpstr>
      <vt:lpstr>Symbol</vt:lpstr>
      <vt:lpstr>Wingdings</vt:lpstr>
      <vt:lpstr>Blue Master</vt:lpstr>
      <vt:lpstr>Purple Master</vt:lpstr>
      <vt:lpstr>Green Master</vt:lpstr>
      <vt:lpstr>Grey Master</vt:lpstr>
      <vt:lpstr>PowerPoint Presentation</vt:lpstr>
      <vt:lpstr>Outline</vt:lpstr>
      <vt:lpstr>Outline</vt:lpstr>
      <vt:lpstr>Stringent tests of QED</vt:lpstr>
      <vt:lpstr>The most accurately measured quantity in physics</vt:lpstr>
      <vt:lpstr>Fun with atoms in the lab</vt:lpstr>
      <vt:lpstr>Outline</vt:lpstr>
      <vt:lpstr>α-variation limits from optical atomic clocks</vt:lpstr>
      <vt:lpstr>α-variation limits from optical atomic clocks</vt:lpstr>
      <vt:lpstr>α-sensitivity</vt:lpstr>
      <vt:lpstr>Ag isoelectronic sequence</vt:lpstr>
      <vt:lpstr>PowerPoint Presentation</vt:lpstr>
      <vt:lpstr>Enhancement of α-variation in HCIs</vt:lpstr>
      <vt:lpstr>Clock α-variation sensitivity: q-values (cm-1)</vt:lpstr>
      <vt:lpstr>HCI Clock Scaling Laws and Systematics</vt:lpstr>
      <vt:lpstr>Holes in highly charged ions</vt:lpstr>
      <vt:lpstr>Sm isoelectronic sequence</vt:lpstr>
      <vt:lpstr>Clock q-values (cm-1)</vt:lpstr>
      <vt:lpstr>Ir17+ spectrum</vt:lpstr>
      <vt:lpstr>Finding optical transitions in highly charged ions</vt:lpstr>
      <vt:lpstr>Catch your ion</vt:lpstr>
      <vt:lpstr>Outline</vt:lpstr>
      <vt:lpstr>Sn isoelectronic sequence: 5p – 4f crossing</vt:lpstr>
      <vt:lpstr>Sn isoelectronic sequence: 5p – 4f crossing</vt:lpstr>
      <vt:lpstr>Pr9+</vt:lpstr>
      <vt:lpstr>EBIT spectra</vt:lpstr>
      <vt:lpstr>Pr9+ experiment and theory</vt:lpstr>
      <vt:lpstr>Pr9+ measured spectrum and fit</vt:lpstr>
      <vt:lpstr>Pr9+ measured spectrum and fit</vt:lpstr>
      <vt:lpstr>Pr9+ clock lifetimes</vt:lpstr>
      <vt:lpstr>Pr9+ clock lifetimes: hyperfine mixing</vt:lpstr>
      <vt:lpstr>Outline</vt:lpstr>
      <vt:lpstr>AMBiT – atomic structure code</vt:lpstr>
      <vt:lpstr>Configuration interaction</vt:lpstr>
      <vt:lpstr>Configuration interaction</vt:lpstr>
      <vt:lpstr>Configuration interaction</vt:lpstr>
      <vt:lpstr>CI+MBPT</vt:lpstr>
      <vt:lpstr>CI+MBPT</vt:lpstr>
      <vt:lpstr>CI+MBPT</vt:lpstr>
      <vt:lpstr>CI+MBPT</vt:lpstr>
      <vt:lpstr>CI+MBPT</vt:lpstr>
      <vt:lpstr>CI+MBPT</vt:lpstr>
      <vt:lpstr>Particle-hole CI+MBPT</vt:lpstr>
      <vt:lpstr>Particle-hole CI+MBPT</vt:lpstr>
      <vt:lpstr>Particle-hole CI+MBPT</vt:lpstr>
      <vt:lpstr>Sr+</vt:lpstr>
      <vt:lpstr>Sr+ Specific Mass Shift</vt:lpstr>
      <vt:lpstr>Ar13+ 2p1/2 – 2p3/2 Mass Shift</vt:lpstr>
      <vt:lpstr>Emu CI</vt:lpstr>
      <vt:lpstr>Emu CI</vt:lpstr>
      <vt:lpstr>CI+MBPT convergence in AMBiT</vt:lpstr>
      <vt:lpstr>AMBiT Scaling</vt:lpstr>
      <vt:lpstr>Outline</vt:lpstr>
      <vt:lpstr>Isotope shift: theory</vt:lpstr>
      <vt:lpstr>King plot</vt:lpstr>
      <vt:lpstr>King plot: Ca+</vt:lpstr>
      <vt:lpstr>King plot nonlinearities</vt:lpstr>
      <vt:lpstr>New physics searches with isotope shift</vt:lpstr>
      <vt:lpstr>New physics searches with isotope shift</vt:lpstr>
      <vt:lpstr>New physics searches with isotope shift</vt:lpstr>
      <vt:lpstr>New physics searches with isotope shift</vt:lpstr>
      <vt:lpstr>New physics searches with isotope shift</vt:lpstr>
      <vt:lpstr>Mass Shift</vt:lpstr>
      <vt:lpstr>Specific mass shift calculation</vt:lpstr>
      <vt:lpstr>Specific mass shift calculation</vt:lpstr>
      <vt:lpstr>Sr+ Specific Mass Shift</vt:lpstr>
      <vt:lpstr>Sr+</vt:lpstr>
      <vt:lpstr>Sr+ Specific Mass Shift</vt:lpstr>
      <vt:lpstr>Ar13+ 2p1/2 – 2p3/2 Mass Shift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Title Futura cond med 44pt</dc:title>
  <dc:creator>Jon Berengut</dc:creator>
  <cp:lastModifiedBy>Julian Berengut</cp:lastModifiedBy>
  <cp:revision>777</cp:revision>
  <cp:lastPrinted>2012-04-09T23:32:24Z</cp:lastPrinted>
  <dcterms:created xsi:type="dcterms:W3CDTF">2012-03-31T04:37:45Z</dcterms:created>
  <dcterms:modified xsi:type="dcterms:W3CDTF">2019-12-04T00:06:36Z</dcterms:modified>
</cp:coreProperties>
</file>