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65" r:id="rId3"/>
    <p:sldId id="257" r:id="rId4"/>
    <p:sldId id="262" r:id="rId5"/>
    <p:sldId id="258" r:id="rId6"/>
    <p:sldId id="264" r:id="rId7"/>
    <p:sldId id="259" r:id="rId8"/>
    <p:sldId id="263" r:id="rId9"/>
    <p:sldId id="260" r:id="rId10"/>
    <p:sldId id="267" r:id="rId11"/>
    <p:sldId id="266" r:id="rId12"/>
    <p:sldId id="261" r:id="rId13"/>
    <p:sldId id="268" r:id="rId14"/>
    <p:sldId id="269" r:id="rId15"/>
    <p:sldId id="270" r:id="rId16"/>
    <p:sldId id="271" r:id="rId17"/>
    <p:sldId id="273" r:id="rId18"/>
    <p:sldId id="274" r:id="rId19"/>
    <p:sldId id="272" r:id="rId20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86"/>
    <p:restoredTop sz="94694"/>
  </p:normalViewPr>
  <p:slideViewPr>
    <p:cSldViewPr>
      <p:cViewPr>
        <p:scale>
          <a:sx n="87" d="100"/>
          <a:sy n="87" d="100"/>
        </p:scale>
        <p:origin x="336" y="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2T13:28:23.94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0 110,'57'2,"-1"0,1 0,0 0,0 0,-1 0,1 0,0 0,0 0,-1 0,0 0,4 0,1 0,0 1,-3-1,-5 0,-7-1,-8 0,-12 0,3-1,4 0,1 0,10 0,-7 0,-2 0,-1 0,-4 0,-3 0,-2 0,3 0,3 0,0 0,2 0,1 0,-1-2,1 0,4-1,1-1,3 2,-2-1,-2-2,-1 1,0-2,1 0,-1 2,0 0,-2 0,0 0,-1-1,1 3,6-1,3 0,4-1,1-3,0 1,-3-1,0 0,2 2,1-2,4 2,-3 0,-1 0,-7 1,-3 1,-3 1,-3 0,5 2,1 0,4 0,4 0,2 0,6-1,1-2,1 0,-1 0,-5 2,-2 1,-4 0,-3 0,-1 0,-6 0,-1 0,-2 0,-3 0,0 0,-2 0,3 0,1 0,4 0,1 0,1 0,2 0,3 0,-1 0,4 0,-2 0,-2 0,0 0,-6 0,-1 0,-2 0,0 0,0 0,-1 0,1 0,0 0,6 0,2 0,6 0,0 0,-1 0,-2 0,-3 0,1 0,-2 0,2 0,-3 0,-6 0,-4 0,-2 0,1 0,-1 0,0 0,-1 0,2 0,-1 1,3 1,3 5,3 3,4 4,3 2,5 2,5 2,-1 0,-4-2,-4-5,-6-6,-4-4,-4-2,-3-1,-3 0,-3 0,0 0,-2 0,2 0,3 0,1 0,2 0,-1 0,1 0,-3-1,0-1,1-1,1-2,2 1,2 2,1 1,2 1,1 0,0 0,0 0,-1 0,-5 0,-2 0,-5 0,0 0,3 0,1 0,5 0,3 0,3 0,0 0,-1 0,2 0,7 0,14 0,-26 0,2 0,2 0,0 0,1 0,-1 0,-2 1,-1 0,-2 0,-1 1,20 2,-4 1,-3-3,0 2,2-2,-2 1,0-1,-2-2,-3 0,-2 0,-3 0,-1 0,-1 0,0 0,-1 0,-4 0,-4 0,-2 0,0 0,1 0,0 0,0 0,3 0,1 0,1 0,1 0,-2 0,-2 0,1 0,0 0,2 0,1 0,-3 0,0 0,-3 0,-3 0,0 0,-2 0,-1 0,1 0,1 0,4 0,3 0,5-2,3-1,11 1,4 0,3-1,-1 0,-9 0,-4 1,-10 2,-3-2,-1 0,-1-1,4 1,1 2,1 0,1 0,2-2,3 0,6-1,6-1,8 2,5 0,-28 0,0 2,24-1,-8-1,-9 0,-8 0,-6 0,-4 2,-1 0,-3 0,3 0,5 0,5 0,6-1,3-2,1 1,1-2,-1-1,7 0,8 1,-20 1,2 1,2 1,2-1,1-1,1 0,1 0,1 0,-2 0,0 0,2 0,0 0,2 1,-1 1,2 0,1 0,1 0,-1 2,-3-1,-2 0,-5 0,-2 0,-4 0,-1 0,19 0,-4 0,-5 0,-2 0,-1 0,-1 0,-3 0,-3 0,0 0,-6 0,-3 0,-3 0,-2 0,-3 0,-2 0,-2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2T13:28:23.94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2514 276,'-25'-9,"5"1,12 4,2 1,-4-3,-1 2,-4-2,-2 1,-1 0,-2-2,-1 0,-1 0,-5 0,-4 0,-5 1,-6-1,-3 1,-5 1,-3 0,0 2,-3-1,23 2,0 1,0-1,-1 0,-1 0,1 0,2-1,3 1,-18-4,9 1,10 1,1 1,0 1,-2-1,0 0,-3 1,1-2,-1 0,0-1,2 1,2 2,-1-1,0 1,1 0,0 0,2 0,2-2,1 1,-1-1,-2 0,-3 2,-3-1,-1 0,1 1,0-1,2-1,0 2,-2-1,-5 0,-3 0,-2 0,4 0,5 2,4-1,5 0,4 0,2 0,1 2,-3 0,-7 0,-6 0,-5 0,-3 0,2-2,5-1,5 1,4-1,0 1,4 0,0 1,1-2,2 1,-1 1,2-1,-1 2,4 0,6 0,5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2T13:28:23.94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0 134,'32'0,"-1"0,4 0,1 0,4-1,1-1,1 1,0-1,0-1,-1 0,-3 0,-1 0,0 0,1 0,3-2,0 1,4 0,1 1,5-2,2 0,1 2,1-1,-1 1,0 0,1-2,-1 1,0 0,0 1,-3-2,0 1,-3 0,-2 1,-2 0,-1 0,-1 0,-1 1,-1-1,-1 0,-1 0,0-1,-1 1,-1 1,-5-1,0 0,24 0,-9 2,-10 1,-4 0,-4 0,-4 0,-3 0,-1 0,-3 0,1 0,-1 0,-3 0,1 0,-1 0,1 0,-1 0,2 0,2 0,3 0,2 0,2 0,2 0,4 0,2 0,0 0,0 0,2 0,3 0,3 0,1 0,2 0,-2 0,-1 0,-1 0,-5 0,-1 0,-2 0,4 0,4 0,5 0,7 0,3 0,2 0,-28 0,0 0,28 0,-1 0,2 0,-2 0,0 0,-6 2,-4 1,-2 1,-2 1,4-1,4 1,-1-2,0 1,-5-2,-1 0,-1 0,-1-2,2 0,-5 0,-1 0,-2 0,-6 0,-2 0,-3 0,0 0,4 0,1 0,0 2,-3 0,-6 1,-5-1,-10-2,-28-3,14 2,-19-2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2T17:04:04.90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461 422 24575,'90'0'0,"0"0"0,1 0 0,-1 0 0,0 0 0,0 0 0,1 0 0,-1 0 0,0 0 0,0 0 0,1 0 0,-17 0 0,17 0 0,-10 0 0,23 0 0,14 0 0,6-1 0,-1 1 0,-10 0 0,-17 0 0,-26 1 0,-33-1 0,-29 1 0,-6 0 0,-28 6 0,7 1 0,-34 7 0,-3 2 0,-29 6 0,32-10 0,-2 0 0,-5 1 0,-3-1 0,0-1 0,1-1 0,5-2 0,1-2 0,-38 3 0,27-6 0,26-4 0,18 0 0,12 1 0,7 0 0,-13 2 0,-6 0 0,-23 1 0,-16 1 0,-14-2 0,-15 0 0,40-2 0,-3 0 0,-9-2 0,-3-1 0,-10-5 0,-3-3 0,-8-6 0,-1-3 0,1-4 0,2-4 0,10 0 0,5 0 0,13 5 0,5 2 0,-12-7 0,29 13 0,26 8 0,66 14 0,0 2 0,-2-1 0,4 2 0,-10-1 0,0 2 0,8 1 0,1 2 0,5 2 0,1 1 0,7 4 0,2 0 0,-1 1 0,1 0 0,-1 1 0,-1-1 0,-4-3 0,-1 0 0,-10-4 0,-1-1 0,38 9 0,-32-9 0,-23-6 0,-18-4 0,-11-4 0,-5 1 0,15 8 0,10 4 0,32 14 0,17 5 0,9 5 0,-8-3 0,-21-8 0,-22-12 0,-17-7 0,-11-6 0,-40-16 0,-7 10 0,-52-11 0,40 13 0,-3 1 0,-16-4 0,-5-1 0,-13-2 0,-5-1 0,25 0 0,-3-1 0,1 0 0,0-1 0,1-1 0,0 0 0,1 0 0,2-1 0,1 0 0,-26-7 0,5 1 0,12 3 0,4 0 0,10 4 0,6 1 0,-16-3 0,35 8 0,22 4 0,11 2 0,27 8 0,-4-1 0,38 13 0,17 5 0,-14-8 0,7 0 0,23 5 0,6 0 0,-28-7 0,0-1 0,1-1 0,-3 0 0,-1 0 0,-2-2 0,14 3 0,-7-2 0,17 3 0,-39-6 0,-30-6 0,-12-2 0,-42-7 0,-8-4 0,-47-8 0,41 8 0,-2-2 0,-7-2 0,-2 0 0,-5-2 0,0-1 0,-1-1 0,2 0 0,9 2 0,4-1 0,-26-10 0,34 8 0,24 6 0,12 5 0,4 1 0,2-7 0,-1 5 0,0-6 0,0 7 0,-1-2 0,-2-2 0,-4-8 0,-6-6 0,-6-5 0,-2 2 0,-1 4 0,0 6 0,2 6 0,-1 1 0,-3 2 0,-2-3 0,-1-1 0,1-3 0,3-1 0,5 2 0,7 4 0,7 3 0,23 6 0,15 6 0,42 10 0,-27-3 0,3 1 0,11 1 0,2 1 0,4-1 0,-1 0 0,-7-1 0,-2-1 0,30 8 0,-37-5 0,-28-4 0,-15-3 0,-5-3 0,-24 0 0,7-2 0,-19 1 0,13-2 0,-4-3 0,-2-5 0,-10-6 0,-8-7 0,-9-2 0,-6-1 0,6 0 0,10 4 0,14 4 0,13 5 0,8 4 0,4 0 0,-2-3 0,-1-2 0,-5-4 0,0 2 0,1 1 0,3 3 0,0 1 0,3 3 0,-2 1 0,-1 3 0,-4 0 0,-2 2 0,0 0 0,0-1 0,2-2 0,1 1 0,1 0 0,2 1 0,-1 0 0,-1 0 0,-5-1 0,-3-2 0,-6-2 0,-2-1 0,0-1 0,0-1 0,3 1 0,-1-1 0,3-1 0,1 0 0,3 0 0,2 1 0,1 1 0,0-1 0,0-1 0,0 0 0,-3-2 0,0 0 0,-3-2 0,2-1 0,1 1 0,3 1 0,5 5 0,5 3 0,25 9 0,-13-3 0,18 5 0,-21-6 0,0 1 0,8 2 0,-6-2 0,7 3 0,-5-2 0,4 1 0,2-1 0,1 0 0,-1-1 0,-4 0 0,-1 1 0,-1-1 0,0 0 0,1 1 0,1 0 0,0-1 0,-2 1 0,0-1 0,1 1 0,-3-2 0,6 3 0,-2 0 0,2-1 0,0 2 0,-3-2 0,-3 0 0,3 1 0,-1 0 0,7 3 0,3 0 0,6 1 0,2 0 0,1-1 0,-3-1 0,-2 0 0,-2 0 0,-1-1 0,-3 0 0,-1-2 0,-3 0 0,1 0 0,2-1 0,4 1 0,2 0 0,0 0 0,-2-1 0,-4 0 0,0-1 0,1 1 0,2 0 0,1 2 0,-1-1 0,-3 0 0,-5-1 0,-5 0 0,10 0 0,1 1 0,15 1 0,1 0 0,3 0 0,-2 0 0,-6 0 0,-2 0 0,-3 0 0,-2-2 0,-3 1 0,-4-2 0,-5 0 0,-51 1 0,15-1 0,-42 2 0,30-2 0,0 0 0,-2 0 0,-1-2 0,-5-2 0,-4-2 0,-3-4 0,-2 0 0,2 0 0,3-1 0,5 1 0,4 0 0,5 0 0,5 2 0,6 2 0,6 0 0,4 2 0,3 1 0,2 0 0,-1 0 0,0 2 0,-3-1 0,-1 0 0,2 1 0,-1 0 0,3 1 0,-1 0 0,0 0 0,2 0 0,-1 0 0,1 0 0,0 0 0,1 0 0,1 0 0,0 0 0,-2 0 0,0-1 0,-3-2 0,1-1 0,-1-1 0,3 1 0,2-1 0,2 1 0,1-4 0,3 0 0,19 2 0,7 2 0,18 3 0,-3 1 0,-2 2 0,-3 2 0,2 3 0,9 1 0,10 0 0,16-2 0,9 0 0,2-1 0,-6 0 0,-11-1 0,-10-2 0,-7 2 0,-7 0 0,-6-1 0,-6 0 0,-7-2 0,-7 0 0,-6-1 0,1 3 0,-1 0 0,0 2 0,7-3 0,-4 0 0,8-2 0,0 0 0,2 0 0,1 0 0,0 0 0,-1 0 0,-1 0 0,2 0 0,-1 0 0,-1 0 0,2 0 0,-2 0 0,-1 0 0,1 0 0,-1 0 0,1 0 0,1 0 0,1 0 0,-2 0 0,-3 0 0,-4 0 0,-3 0 0,-4 5 0,2 0 0,0 2 0,2-3 0,3-4 0,1 1 0,2 1 0,1 1 0,-3 1 0,0-2 0,-3 1 0,0-1 0,0 0 0,-2 2 0,0-2 0,-1 1 0,3 0 0,-2-2 0,6 1 0,-2 1 0,3-1 0,-1 2 0,-2-2 0,-1-1 0,-5 1 0,3-1 0,-1 0 0,8 1 0,5 2 0,3 1 0,1-1 0,-5 0 0,-4-1 0,-3-2 0,-2 2 0,-1-2 0,2 1 0,1-1 0,0 0 0,2 1 0,-1 0 0,0 0 0,-1 0 0,1 1 0,1 0 0,0 0 0,0 0 0,-2-1 0,-3-1 0,-4 0 0,6 0 0,5-1 0,9 1 0,-1 2 0,-5 0 0,-5 0 0,-2-2 0,-2-1 0,1 0 0,0 1 0,2 1 0,2-1 0,2 0 0,1-1 0,0 0 0,0 1 0,1 1 0,-1 1 0,0 0 0,-2-2 0,-2 1 0,-3-1 0,-3 0 0,-3 1 0,10-1 0,2 1 0,12-2 0,3 0 0,-1 0 0,0 0 0,-8 0 0,-6 0 0,-7 0 0,-4 0 0,4 0 0,7 1 0,25 3 0,9 2 0,14 2 0,0-1 0,-11-1 0,-9-2 0,-18-1 0,-14 0 0,-7-2 0,5 0 0,4-1 0,16 0 0,15 0 0,5 0 0,1 0 0,-13 0 0,-15 0 0,-10 0 0,-7 0 0,9-3 0,16-4 0,12-3 0,10-2 0,-3-1 0,-12 4 0,-11 2 0,-14 3 0,-10 2 0,1-2 0,9 0 0,17-4 0,7-2 0,6-1 0,-6 1 0,-11 2 0,-7 2 0,-10 2 0,-6 1 0,0-4 0,3-2 0,7-5 0,12-2 0,4-2 0,1 0 0,-7 4 0,-9 5 0,-8 4 0,-5 1 0,-2 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2T17:04:12.0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24575,'32'1'0,"-6"0"0,-15 1 0,-2 1 0,-1-1 0,3 3 0,-4-2 0,3 3 0,-2 1 0,-1-2 0,2 3 0,-3-3 0,0 2 0,-4 1 0,9 0 0,0 2 0,7-3 0,-3 0 0,-3-3 0,-3-2 0,-1-1 0,2-1 0,-1 0 0,6 0 0,0 0 0,3 2 0,2 1 0,-4 1 0,-2 1 0,-4-1 0,-4-1 0,0 5 0,0-1 0,-1 2 0,3-4 0,1-1 0,0 0 0,1 1 0,-1-2 0,0 0 0,0 0 0,1 0 0,2 1 0,2-1 0,2 1 0,1 1 0,1 1 0,0 0 0,-1 0 0,-3 0 0,-3-3 0,-2 0 0,-2 0 0,3 0 0,0 0 0,6 1 0,5 0 0,4 1 0,2 0 0,-1 0 0,-2 0 0,-1 1 0,0 0 0,0 1 0,1 1 0,-1-1 0,-1 0 0,0 0 0,-1-1 0,1 1 0,5 0 0,4 0 0,3 1 0,2 1 0,-1 1 0,-2-1 0,-3 0 0,-3-2 0,-4-1 0,-2-1 0,-1-1 0,0 0 0,3 1 0,4 2 0,6 0 0,5 3 0,6-1 0,6 1 0,3-1 0,6-1 0,0 0 0,-1 1 0,-6-2 0,-6 0 0,-4 1 0,-2-1 0,6 3 0,3 2 0,0 0 0,1 1 0,-9-2 0,-5-3 0,0-2 0,12 2 0,32 4 0,-2 2 0,15 6 0,-24-3 0,6 1 0,9 8 0,11 14-27,-36-10 0,7 7 1,6 6-1,6 6 1,4 4-1,3 4 1,3 2-1,1 2 0,1 1 1,-1-1-1,-1 0 1,-3-3-1,-3-3 1,-4-3-1,-6-6 0,-7-6 1,30 15-1,-11-11 1,-6-4-1,-1 0 1,5 5-1,10 10 0,-15 0 1,0 1-1,1-1 1,-1 1-1,1-1 1,-1 1-1,0-1 0,1 1 1,-1-1-1,1 0 1,-1 1-1,0-1 1,1 1-1,-1-1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2T17:04:21.04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24575,'14'18'0,"-2"-1"0,-7-11 0,1 0 0,1 1 0,0-2 0,1 2 0,-2-2 0,1 2 0,0 0 0,-2 0 0,3 1 0,-2-1 0,3 1 0,-1 1 0,0 1 0,1 1 0,1-1 0,-1 0 0,0-1 0,-1 0 0,0-1 0,0 0 0,1 0 0,3 2 0,1 2 0,0-1 0,-2-2 0,-3-3 0,-2-3 0,6 2 0,-2 0 0,8 4 0,-3 1 0,2 0 0,-1-2 0,0-1 0,-2 0 0,-1-1 0,-1 1 0,0 0 0,1-1 0,-2 0 0,0-2 0,-3-1 0,5-1 0,2 1 0,8 1 0,-2 3 0,-2 1 0,-1 0 0,-4-2 0,0-3 0,-6-1 0,-1-1 0,6 7 0,1 0 0,7 3 0,-5-2 0,-3-3 0,-4-2 0,-3 0 0,4-1 0,6 2 0,11 4 0,3 1 0,-2 1 0,-4-2 0,-7-2 0,-3-2 0,-6-3 0,-1 0 0,2 3 0,6 1 0,0 2 0,-1-1 0,-4-3 0,-4-1 0,6-1 0,4 4 0,11 6 0,4 3 0,-1 1 0,-7-2 0,-8-5 0,-5-2 0,-4-3 0,3 0 0,49 18 0,7 4 0,19 8 0,12 5-141,-26-10 1,6 2-1,6 2 1,6 2-1,4 4 1,5 1-1,5 3 79,-32-12 1,4 0-1,2 3 1,3 1-1,3 1 1,2 1-1,2 1 1,2 1 0,1 1-1,1 0 1,1 1-1,1 1 1,1-1-1,-1 1 1,1 0-1,-1-1 42,-10-4 0,1 1 1,3 1-1,0 0 0,2 2 1,1-1-1,1 1 0,0 0 1,0 1-1,1 0 0,0-1 1,0 1-1,-1 0 0,0-1 1,-1 0-1,-1 0 0,-1-1 1,-1-1-1,-2 0 0,-2-1 1,-1-1-1,12 6 0,-1-1 1,-2-1-1,-1 0 0,-1 0 1,-1-1-1,-1-1 0,0 0 1,-2 0-1,0 0 0,0-1 1,-1 1-1,-1-1 0,1 1 1,-1-1-1,1 2 0,1 0 1,-1 0-1,0 0 0,0 0 1,1-1-1,-1 1 0,0 0 1,1 0-1,-1 0 0,0 0 1,1-1-1,-1 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2T17:04:35.53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54FD3-ED05-1F4E-80C1-398871877361}" type="datetimeFigureOut">
              <a:rPr lang="en-US" smtClean="0"/>
              <a:t>4/9/23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27A8DC-018A-1B40-BBB6-D0785356C9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253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27A8DC-018A-1B40-BBB6-D0785356C9F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733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27A8DC-018A-1B40-BBB6-D0785356C9F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118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27A8DC-018A-1B40-BBB6-D0785356C9F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74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27A8DC-018A-1B40-BBB6-D0785356C9F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57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9D6EAC-B982-4A0F-1083-93D73ED238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6F2F6C5-F6BC-DA02-9259-E9DF187350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7AFE24-893F-FDD5-4720-D2438B436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1A90-01C5-8848-BE01-A4A239222745}" type="datetimeFigureOut">
              <a:rPr lang="es-ES_tradnl" smtClean="0"/>
              <a:t>8/4/23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7E28F8-FDA1-31B0-77B7-62C7374DA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46D51E-F7C5-2EBD-6F27-999C6339C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BE40B-62B4-F04D-942C-683285BF63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93648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C446C2-4478-6FEC-C6FC-7D3778F5B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64D3FB-9A27-11CC-3AAF-41343D616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A5484B-A286-AB26-DBAF-014FA4541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1A90-01C5-8848-BE01-A4A239222745}" type="datetimeFigureOut">
              <a:rPr lang="es-ES_tradnl" smtClean="0"/>
              <a:t>8/4/23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238576-BCED-DB88-790F-39ADEC01B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8B1D5D-F271-E3CA-21E0-3C5D5654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BE40B-62B4-F04D-942C-683285BF63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49782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CDD8EF-28DC-0E6B-EF6C-48E63310A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81002D8-4D78-D09D-64B1-C99EBCB1C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10BF7F-A79B-376B-84DB-87EE91CFC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1A90-01C5-8848-BE01-A4A239222745}" type="datetimeFigureOut">
              <a:rPr lang="es-ES_tradnl" smtClean="0"/>
              <a:t>8/4/23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16CFFD-1172-66AF-1FDE-F38D7758D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1EC7E1-88AF-7F0D-E886-AF5C2660E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BE40B-62B4-F04D-942C-683285BF63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79901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445D30-FB80-01C7-D91B-6262EA9E0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A05636-5271-4D2F-E1A1-986FE56C59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20CD5A7-132E-2EC2-C89D-48DA20D3E0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FD5B239-E508-8903-3590-4726B0AC6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1A90-01C5-8848-BE01-A4A239222745}" type="datetimeFigureOut">
              <a:rPr lang="es-ES_tradnl" smtClean="0"/>
              <a:t>8/4/23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315BE62-AB7B-DCCC-B4D0-44C99E610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850F90C-21FD-DFBD-D833-26A448E18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BE40B-62B4-F04D-942C-683285BF63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89287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BE8DEC-6FE6-CBEC-5782-C819419D0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75A83FE-7587-50A1-554C-659F18303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35484E4-A343-FAB1-F233-B0AA9B9C9F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D5A0AFB-3494-3BDB-ABD5-F8070C8259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4CE3E94-207E-4C84-5CCE-0529E43AB2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122E8CD-1AA1-0CDA-7389-C407B9F6B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1A90-01C5-8848-BE01-A4A239222745}" type="datetimeFigureOut">
              <a:rPr lang="es-ES_tradnl" smtClean="0"/>
              <a:t>8/4/23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98F6E1D-6AD7-1535-E608-C14982B5A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7EBF04C-53FC-0DC1-5CEB-D684D04E1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BE40B-62B4-F04D-942C-683285BF63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46424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8BD875-4A03-0E6B-A2FE-0F997BFA0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5406866-AA26-1114-9850-7F492C436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1A90-01C5-8848-BE01-A4A239222745}" type="datetimeFigureOut">
              <a:rPr lang="es-ES_tradnl" smtClean="0"/>
              <a:t>8/4/23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3296C59-8B84-2B45-34B7-8D11F1EBD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12E385A-D710-BA8C-CE27-6A6DF096D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BE40B-62B4-F04D-942C-683285BF63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27276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793E883-029A-ADF4-86DA-1D325CE02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1A90-01C5-8848-BE01-A4A239222745}" type="datetimeFigureOut">
              <a:rPr lang="es-ES_tradnl" smtClean="0"/>
              <a:t>8/4/23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DFD8065-23BC-EFFA-03D7-0BB61DB33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83AA406-939F-D334-B468-BF3C346DD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BE40B-62B4-F04D-942C-683285BF63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2799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136185-62D6-088A-1DAC-A71857A12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AB4328-430A-F9BB-AB3A-BE7B5FCFB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AEF508C-8AEB-E52D-FE45-C9FCA3A478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EB6B874-53B5-42FB-8728-F5A53BC59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1A90-01C5-8848-BE01-A4A239222745}" type="datetimeFigureOut">
              <a:rPr lang="es-ES_tradnl" smtClean="0"/>
              <a:t>8/4/23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61D859E-6016-221F-E62E-85227366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7053D7F-FBFD-7DE7-B2AB-710CFEAC7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BE40B-62B4-F04D-942C-683285BF63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55150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DBDAD5-3C35-66AF-E17F-E34446184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DE1965D-6E2A-A258-7981-1F81915EE0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76B07E2-97F2-1FDC-CD1A-24ABD6B2B8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9A37602-E874-15B1-C0DC-3C2676343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1A90-01C5-8848-BE01-A4A239222745}" type="datetimeFigureOut">
              <a:rPr lang="es-ES_tradnl" smtClean="0"/>
              <a:t>8/4/23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8C5FF67-181F-6D02-39B9-469E5CA18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14D9DF5-79AA-25F6-4084-3FEECBF9D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BE40B-62B4-F04D-942C-683285BF63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82774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BCF5E-7325-FD34-3A2C-75DB08EBD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B4C95D4-BDFD-F826-986A-729DC54876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8B4DC0-C20E-752B-11E0-C21433C4E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1A90-01C5-8848-BE01-A4A239222745}" type="datetimeFigureOut">
              <a:rPr lang="es-ES_tradnl" smtClean="0"/>
              <a:t>8/4/23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55CE74-3AD0-47BA-0A0A-06E0C1F89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AB7EFD-4B62-3412-ED7F-76D668D69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BE40B-62B4-F04D-942C-683285BF63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18879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F581C0B-A6D9-81FD-47CA-F696987A9E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095A216-90D7-6445-93AF-D73549E148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CC72F4-192E-2187-0240-F3C8E58FA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1A90-01C5-8848-BE01-A4A239222745}" type="datetimeFigureOut">
              <a:rPr lang="es-ES_tradnl" smtClean="0"/>
              <a:t>8/4/23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812FE1-CBA3-5EAD-C83A-6F2AD15B3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110FFA-2B84-A7CB-D554-565E68A83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BE40B-62B4-F04D-942C-683285BF63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13840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BA2BFF9-A295-5DD7-F33D-7980BF8C3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C21D5A-E469-C633-ED47-F2C90980A2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3166F7-B837-CDE1-8F8B-5B252BA7C5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91A90-01C5-8848-BE01-A4A239222745}" type="datetimeFigureOut">
              <a:rPr lang="es-ES_tradnl" smtClean="0"/>
              <a:t>8/4/23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DCDF1C-0E68-9975-663C-9418EF979C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A00238-E172-D587-3218-F690FF87C3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BE40B-62B4-F04D-942C-683285BF63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47279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Relationship Id="rId9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17.emf"/><Relationship Id="rId7" Type="http://schemas.openxmlformats.org/officeDocument/2006/relationships/image" Target="../media/image2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emf"/><Relationship Id="rId5" Type="http://schemas.openxmlformats.org/officeDocument/2006/relationships/image" Target="../media/image25.emf"/><Relationship Id="rId4" Type="http://schemas.openxmlformats.org/officeDocument/2006/relationships/image" Target="../media/image3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emf"/><Relationship Id="rId5" Type="http://schemas.openxmlformats.org/officeDocument/2006/relationships/image" Target="../media/image37.emf"/><Relationship Id="rId4" Type="http://schemas.openxmlformats.org/officeDocument/2006/relationships/image" Target="../media/image3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emf"/><Relationship Id="rId5" Type="http://schemas.openxmlformats.org/officeDocument/2006/relationships/image" Target="../media/image41.emf"/><Relationship Id="rId4" Type="http://schemas.openxmlformats.org/officeDocument/2006/relationships/image" Target="../media/image4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7" Type="http://schemas.openxmlformats.org/officeDocument/2006/relationships/image" Target="../media/image4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emf"/><Relationship Id="rId5" Type="http://schemas.openxmlformats.org/officeDocument/2006/relationships/image" Target="../media/image43.emf"/><Relationship Id="rId4" Type="http://schemas.openxmlformats.org/officeDocument/2006/relationships/image" Target="../media/image3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emf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image" Target="../media/image38.emf"/><Relationship Id="rId7" Type="http://schemas.openxmlformats.org/officeDocument/2006/relationships/image" Target="../media/image51.emf"/><Relationship Id="rId12" Type="http://schemas.openxmlformats.org/officeDocument/2006/relationships/image" Target="../media/image5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emf"/><Relationship Id="rId11" Type="http://schemas.openxmlformats.org/officeDocument/2006/relationships/image" Target="../media/image54.emf"/><Relationship Id="rId5" Type="http://schemas.openxmlformats.org/officeDocument/2006/relationships/image" Target="../media/image49.emf"/><Relationship Id="rId10" Type="http://schemas.openxmlformats.org/officeDocument/2006/relationships/image" Target="../media/image53.emf"/><Relationship Id="rId4" Type="http://schemas.openxmlformats.org/officeDocument/2006/relationships/image" Target="../media/image44.emf"/><Relationship Id="rId9" Type="http://schemas.openxmlformats.org/officeDocument/2006/relationships/image" Target="../media/image32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6.png"/><Relationship Id="rId7" Type="http://schemas.openxmlformats.org/officeDocument/2006/relationships/customXml" Target="../ink/ink2.xml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61.emf"/><Relationship Id="rId5" Type="http://schemas.openxmlformats.org/officeDocument/2006/relationships/customXml" Target="../ink/ink1.xml"/><Relationship Id="rId10" Type="http://schemas.openxmlformats.org/officeDocument/2006/relationships/image" Target="../media/image60.png"/><Relationship Id="rId4" Type="http://schemas.openxmlformats.org/officeDocument/2006/relationships/image" Target="../media/image57.png"/><Relationship Id="rId9" Type="http://schemas.openxmlformats.org/officeDocument/2006/relationships/customXml" Target="../ink/ink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63.jpeg"/><Relationship Id="rId7" Type="http://schemas.openxmlformats.org/officeDocument/2006/relationships/image" Target="../media/image65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.xml"/><Relationship Id="rId11" Type="http://schemas.openxmlformats.org/officeDocument/2006/relationships/image" Target="../media/image67.png"/><Relationship Id="rId5" Type="http://schemas.openxmlformats.org/officeDocument/2006/relationships/image" Target="../media/image64.png"/><Relationship Id="rId10" Type="http://schemas.openxmlformats.org/officeDocument/2006/relationships/customXml" Target="../ink/ink7.xml"/><Relationship Id="rId4" Type="http://schemas.openxmlformats.org/officeDocument/2006/relationships/customXml" Target="../ink/ink4.xml"/><Relationship Id="rId9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36765C-DB49-A625-8C82-F8C99854A9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3641" y="840827"/>
            <a:ext cx="9144000" cy="1239729"/>
          </a:xfrm>
        </p:spPr>
        <p:txBody>
          <a:bodyPr>
            <a:normAutofit/>
          </a:bodyPr>
          <a:lstStyle/>
          <a:p>
            <a:r>
              <a:rPr lang="es-CL" sz="4000" b="0" i="0" dirty="0" err="1">
                <a:solidFill>
                  <a:srgbClr val="374151"/>
                </a:solidFill>
                <a:effectLst/>
                <a:latin typeface="WINDSOR LIGHT CONDENSED BT" panose="02030506050405070503" pitchFamily="18" charset="0"/>
              </a:rPr>
              <a:t>The</a:t>
            </a:r>
            <a:r>
              <a:rPr lang="es-CL" sz="4000" b="0" i="0" dirty="0">
                <a:solidFill>
                  <a:srgbClr val="374151"/>
                </a:solidFill>
                <a:effectLst/>
                <a:latin typeface="WINDSOR LIGHT CONDENSED BT" panose="02030506050405070503" pitchFamily="18" charset="0"/>
              </a:rPr>
              <a:t> </a:t>
            </a:r>
            <a:r>
              <a:rPr lang="es-CL" sz="4000" b="0" i="0" dirty="0" err="1">
                <a:solidFill>
                  <a:srgbClr val="374151"/>
                </a:solidFill>
                <a:effectLst/>
                <a:latin typeface="WINDSOR LIGHT CONDENSED BT" panose="02030506050405070503" pitchFamily="18" charset="0"/>
              </a:rPr>
              <a:t>Implications</a:t>
            </a:r>
            <a:r>
              <a:rPr lang="es-CL" sz="4000" b="0" i="0" dirty="0">
                <a:solidFill>
                  <a:srgbClr val="374151"/>
                </a:solidFill>
                <a:effectLst/>
                <a:latin typeface="WINDSOR LIGHT CONDENSED BT" panose="02030506050405070503" pitchFamily="18" charset="0"/>
              </a:rPr>
              <a:t> </a:t>
            </a:r>
            <a:r>
              <a:rPr lang="es-CL" sz="4000" b="0" i="0" dirty="0" err="1">
                <a:solidFill>
                  <a:srgbClr val="374151"/>
                </a:solidFill>
                <a:effectLst/>
                <a:latin typeface="WINDSOR LIGHT CONDENSED BT" panose="02030506050405070503" pitchFamily="18" charset="0"/>
              </a:rPr>
              <a:t>of</a:t>
            </a:r>
            <a:r>
              <a:rPr lang="es-CL" sz="4000" b="0" i="0" dirty="0">
                <a:solidFill>
                  <a:srgbClr val="374151"/>
                </a:solidFill>
                <a:effectLst/>
                <a:latin typeface="WINDSOR LIGHT CONDENSED BT" panose="02030506050405070503" pitchFamily="18" charset="0"/>
              </a:rPr>
              <a:t> a Positive </a:t>
            </a:r>
            <a:r>
              <a:rPr lang="es-CL" sz="4000" b="0" i="0" dirty="0" err="1">
                <a:solidFill>
                  <a:srgbClr val="374151"/>
                </a:solidFill>
                <a:effectLst/>
                <a:latin typeface="WINDSOR LIGHT CONDENSED BT" panose="02030506050405070503" pitchFamily="18" charset="0"/>
              </a:rPr>
              <a:t>Cosmological</a:t>
            </a:r>
            <a:r>
              <a:rPr lang="es-CL" sz="4000" b="0" i="0" dirty="0">
                <a:solidFill>
                  <a:srgbClr val="374151"/>
                </a:solidFill>
                <a:effectLst/>
                <a:latin typeface="WINDSOR LIGHT CONDENSED BT" panose="02030506050405070503" pitchFamily="18" charset="0"/>
              </a:rPr>
              <a:t> </a:t>
            </a:r>
            <a:r>
              <a:rPr lang="es-CL" sz="4000" b="0" i="0" dirty="0" err="1">
                <a:solidFill>
                  <a:srgbClr val="374151"/>
                </a:solidFill>
                <a:effectLst/>
                <a:latin typeface="WINDSOR LIGHT CONDENSED BT" panose="02030506050405070503" pitchFamily="18" charset="0"/>
              </a:rPr>
              <a:t>Constant</a:t>
            </a:r>
            <a:r>
              <a:rPr lang="es-CL" sz="4000" b="0" i="0" dirty="0">
                <a:solidFill>
                  <a:srgbClr val="374151"/>
                </a:solidFill>
                <a:effectLst/>
                <a:latin typeface="WINDSOR LIGHT CONDENSED BT" panose="02030506050405070503" pitchFamily="18" charset="0"/>
              </a:rPr>
              <a:t> </a:t>
            </a:r>
            <a:r>
              <a:rPr lang="es-CL" sz="4000" b="0" i="0" dirty="0" err="1">
                <a:solidFill>
                  <a:srgbClr val="374151"/>
                </a:solidFill>
                <a:effectLst/>
                <a:latin typeface="WINDSOR LIGHT CONDENSED BT" panose="02030506050405070503" pitchFamily="18" charset="0"/>
              </a:rPr>
              <a:t>on</a:t>
            </a:r>
            <a:r>
              <a:rPr lang="es-CL" sz="4000" b="0" i="0" dirty="0">
                <a:solidFill>
                  <a:srgbClr val="374151"/>
                </a:solidFill>
                <a:effectLst/>
                <a:latin typeface="WINDSOR LIGHT CONDENSED BT" panose="02030506050405070503" pitchFamily="18" charset="0"/>
              </a:rPr>
              <a:t> </a:t>
            </a:r>
            <a:r>
              <a:rPr lang="es-CL" sz="4000" b="0" i="0" dirty="0" err="1">
                <a:solidFill>
                  <a:srgbClr val="374151"/>
                </a:solidFill>
                <a:effectLst/>
                <a:latin typeface="WINDSOR LIGHT CONDENSED BT" panose="02030506050405070503" pitchFamily="18" charset="0"/>
              </a:rPr>
              <a:t>Electromagnetic</a:t>
            </a:r>
            <a:r>
              <a:rPr lang="es-CL" sz="4000" b="0" i="0" dirty="0">
                <a:solidFill>
                  <a:srgbClr val="374151"/>
                </a:solidFill>
                <a:effectLst/>
                <a:latin typeface="WINDSOR LIGHT CONDENSED BT" panose="02030506050405070503" pitchFamily="18" charset="0"/>
              </a:rPr>
              <a:t> </a:t>
            </a:r>
            <a:r>
              <a:rPr lang="es-CL" sz="4000" b="0" i="0" dirty="0" err="1">
                <a:solidFill>
                  <a:srgbClr val="374151"/>
                </a:solidFill>
                <a:effectLst/>
                <a:latin typeface="WINDSOR LIGHT CONDENSED BT" panose="02030506050405070503" pitchFamily="18" charset="0"/>
              </a:rPr>
              <a:t>Theory</a:t>
            </a:r>
            <a:endParaRPr lang="es-ES_tradnl" sz="4000" dirty="0">
              <a:latin typeface="WINDSOR LIGHT CONDENSED BT" panose="02030506050405070503" pitchFamily="18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9309B8B-731B-223A-4F65-375298E4F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1768" y="2921629"/>
            <a:ext cx="3247697" cy="985892"/>
          </a:xfrm>
        </p:spPr>
        <p:txBody>
          <a:bodyPr/>
          <a:lstStyle/>
          <a:p>
            <a:r>
              <a:rPr lang="es-ES_tradnl" dirty="0">
                <a:latin typeface="WINDSOR LIGHT CONDENSED BT" panose="02030506050405070503" pitchFamily="18" charset="0"/>
              </a:rPr>
              <a:t>Andrés Gomberoff</a:t>
            </a:r>
          </a:p>
          <a:p>
            <a:r>
              <a:rPr lang="es-ES_tradnl" dirty="0">
                <a:latin typeface="WINDSOR LIGHT CONDENSED BT" panose="02030506050405070503" pitchFamily="18" charset="0"/>
              </a:rPr>
              <a:t>U. Mayor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69806B2-48E2-0CF1-DE9F-5679FEF1B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5218" y="4795909"/>
            <a:ext cx="4487033" cy="194283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CB82B6F-F8B8-A5E8-A35D-FB7AEA847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7" y="5226256"/>
            <a:ext cx="3672408" cy="111666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232D0FA-DA17-A034-2945-BF9613375ACA}"/>
              </a:ext>
            </a:extLst>
          </p:cNvPr>
          <p:cNvSpPr txBox="1"/>
          <p:nvPr/>
        </p:nvSpPr>
        <p:spPr>
          <a:xfrm>
            <a:off x="3506338" y="5109232"/>
            <a:ext cx="455855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2400" dirty="0">
                <a:latin typeface="WINDSOR LIGHT CONDENSED BT" panose="02030506050405070503" pitchFamily="18" charset="0"/>
              </a:rPr>
              <a:t>Solvay Workshop </a:t>
            </a:r>
            <a:r>
              <a:rPr lang="es-ES_tradnl" sz="2400" dirty="0" err="1">
                <a:latin typeface="WINDSOR LIGHT CONDENSED BT" panose="02030506050405070503" pitchFamily="18" charset="0"/>
              </a:rPr>
              <a:t>on</a:t>
            </a:r>
            <a:endParaRPr lang="es-ES_tradnl" sz="2400" dirty="0">
              <a:latin typeface="WINDSOR LIGHT CONDENSED BT" panose="02030506050405070503" pitchFamily="18" charset="0"/>
            </a:endParaRPr>
          </a:p>
          <a:p>
            <a:pPr algn="ctr"/>
            <a:r>
              <a:rPr lang="es-ES_tradnl" sz="2400" dirty="0" err="1">
                <a:latin typeface="WINDSOR LIGHT CONDENSED BT" panose="02030506050405070503" pitchFamily="18" charset="0"/>
              </a:rPr>
              <a:t>Progress</a:t>
            </a:r>
            <a:r>
              <a:rPr lang="es-ES_tradnl" sz="2400" dirty="0">
                <a:latin typeface="WINDSOR LIGHT CONDENSED BT" panose="02030506050405070503" pitchFamily="18" charset="0"/>
              </a:rPr>
              <a:t> </a:t>
            </a:r>
            <a:r>
              <a:rPr lang="es-ES_tradnl" sz="2400" dirty="0" err="1">
                <a:latin typeface="WINDSOR LIGHT CONDENSED BT" panose="02030506050405070503" pitchFamily="18" charset="0"/>
              </a:rPr>
              <a:t>on</a:t>
            </a:r>
            <a:r>
              <a:rPr lang="es-ES_tradnl" sz="2400" dirty="0">
                <a:latin typeface="WINDSOR LIGHT CONDENSED BT" panose="02030506050405070503" pitchFamily="18" charset="0"/>
              </a:rPr>
              <a:t> </a:t>
            </a:r>
            <a:r>
              <a:rPr lang="es-ES_tradnl" sz="2400" dirty="0" err="1">
                <a:latin typeface="WINDSOR LIGHT CONDENSED BT" panose="02030506050405070503" pitchFamily="18" charset="0"/>
              </a:rPr>
              <a:t>Gravitational</a:t>
            </a:r>
            <a:r>
              <a:rPr lang="es-ES_tradnl" sz="2400" dirty="0">
                <a:latin typeface="WINDSOR LIGHT CONDENSED BT" panose="02030506050405070503" pitchFamily="18" charset="0"/>
              </a:rPr>
              <a:t> </a:t>
            </a:r>
            <a:r>
              <a:rPr lang="es-ES_tradnl" sz="2400" dirty="0" err="1">
                <a:latin typeface="WINDSOR LIGHT CONDENSED BT" panose="02030506050405070503" pitchFamily="18" charset="0"/>
              </a:rPr>
              <a:t>Physics</a:t>
            </a:r>
            <a:endParaRPr lang="es-ES_tradnl" sz="2400" dirty="0">
              <a:latin typeface="WINDSOR LIGHT CONDENSED BT" panose="02030506050405070503" pitchFamily="18" charset="0"/>
            </a:endParaRPr>
          </a:p>
          <a:p>
            <a:pPr algn="ctr"/>
            <a:r>
              <a:rPr lang="es-ES_tradnl" sz="2400" dirty="0">
                <a:latin typeface="WINDSOR LIGHT CONDENSED BT" panose="02030506050405070503" pitchFamily="18" charset="0"/>
              </a:rPr>
              <a:t>45 </a:t>
            </a:r>
            <a:r>
              <a:rPr lang="es-ES_tradnl" sz="2400" dirty="0" err="1">
                <a:latin typeface="WINDSOR LIGHT CONDENSED BT" panose="02030506050405070503" pitchFamily="18" charset="0"/>
              </a:rPr>
              <a:t>years</a:t>
            </a:r>
            <a:r>
              <a:rPr lang="es-ES_tradnl" sz="2400" dirty="0">
                <a:latin typeface="WINDSOR LIGHT CONDENSED BT" panose="02030506050405070503" pitchFamily="18" charset="0"/>
              </a:rPr>
              <a:t> </a:t>
            </a:r>
            <a:r>
              <a:rPr lang="es-ES_tradnl" sz="2400" dirty="0" err="1">
                <a:latin typeface="WINDSOR LIGHT CONDENSED BT" panose="02030506050405070503" pitchFamily="18" charset="0"/>
              </a:rPr>
              <a:t>of</a:t>
            </a:r>
            <a:r>
              <a:rPr lang="es-ES_tradnl" sz="2400" dirty="0">
                <a:latin typeface="WINDSOR LIGHT CONDENSED BT" panose="02030506050405070503" pitchFamily="18" charset="0"/>
              </a:rPr>
              <a:t> </a:t>
            </a:r>
            <a:r>
              <a:rPr lang="es-ES_tradnl" sz="2400" dirty="0" err="1">
                <a:latin typeface="WINDSOR LIGHT CONDENSED BT" panose="02030506050405070503" pitchFamily="18" charset="0"/>
              </a:rPr>
              <a:t>Belgian-Chilean</a:t>
            </a:r>
            <a:r>
              <a:rPr lang="es-ES_tradnl" sz="2400" dirty="0">
                <a:latin typeface="WINDSOR LIGHT CONDENSED BT" panose="02030506050405070503" pitchFamily="18" charset="0"/>
              </a:rPr>
              <a:t> </a:t>
            </a:r>
            <a:r>
              <a:rPr lang="es-ES_tradnl" sz="2400" dirty="0" err="1">
                <a:latin typeface="WINDSOR LIGHT CONDENSED BT" panose="02030506050405070503" pitchFamily="18" charset="0"/>
              </a:rPr>
              <a:t>Collaboration</a:t>
            </a:r>
            <a:endParaRPr lang="es-ES_tradnl" sz="2400" dirty="0">
              <a:latin typeface="WINDSOR LIGHT CONDENSED BT" panose="02030506050405070503" pitchFamily="18" charset="0"/>
            </a:endParaRPr>
          </a:p>
          <a:p>
            <a:pPr algn="ctr"/>
            <a:r>
              <a:rPr lang="es-ES_tradnl" sz="4000" dirty="0">
                <a:latin typeface="WINDSOR LIGHT CONDENSED BT" panose="020305060504050705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8281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D75BF5F-9D63-6F89-4143-E3F1B779237C}"/>
              </a:ext>
            </a:extLst>
          </p:cNvPr>
          <p:cNvSpPr txBox="1"/>
          <p:nvPr/>
        </p:nvSpPr>
        <p:spPr>
          <a:xfrm>
            <a:off x="1224308" y="2090172"/>
            <a:ext cx="974338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WINDSOR LIGHT CONDENSED BT" panose="02030506050405070503" pitchFamily="18" charset="0"/>
              </a:rPr>
              <a:t>Generalized conserved charges (BMS-like) are absent.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WINDSOR LIGHT CONDENSED BT" panose="02030506050405070503" pitchFamily="18" charset="0"/>
              </a:rPr>
              <a:t>Electromagnetic “Memory”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WINDSOR LIGHT CONDENSED BT" panose="02030506050405070503" pitchFamily="18" charset="0"/>
              </a:rPr>
              <a:t>In the presence of magnetic and electric charges, energy fluxes at the asymptotic region infinity are unavoidable.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WINDSOR LIGHT CONDENSED BT" panose="02030506050405070503" pitchFamily="18" charset="0"/>
              </a:rPr>
              <a:t>Outgoing radiation at spatial infinity appears to bring energy into the system (negative refraction index of de Sitter space).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445BA36-9A34-168B-95ED-25479AD8A375}"/>
              </a:ext>
            </a:extLst>
          </p:cNvPr>
          <p:cNvSpPr txBox="1"/>
          <p:nvPr/>
        </p:nvSpPr>
        <p:spPr>
          <a:xfrm>
            <a:off x="3863751" y="908720"/>
            <a:ext cx="22322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200" dirty="0">
                <a:latin typeface="WINDSOR LIGHT CONDENSED BT" panose="02030506050405070503" pitchFamily="18" charset="0"/>
              </a:rPr>
              <a:t>The issues</a:t>
            </a:r>
          </a:p>
        </p:txBody>
      </p:sp>
    </p:spTree>
    <p:extLst>
      <p:ext uri="{BB962C8B-B14F-4D97-AF65-F5344CB8AC3E}">
        <p14:creationId xmlns:p14="http://schemas.microsoft.com/office/powerpoint/2010/main" val="2198747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ADBD250-F772-3A75-AEEB-7A1487511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2616" y="0"/>
            <a:ext cx="3706768" cy="6858000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9CF7E5F5-6171-5706-2EDD-6C21F215F72D}"/>
              </a:ext>
            </a:extLst>
          </p:cNvPr>
          <p:cNvSpPr/>
          <p:nvPr/>
        </p:nvSpPr>
        <p:spPr>
          <a:xfrm>
            <a:off x="7560000" y="3375360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FC67DF6-3AF9-7A40-CF5F-F7987E0F5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2127" y="1392039"/>
            <a:ext cx="863600" cy="2032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A417D4A-D717-C657-254A-93AC450EC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4900" y="4885482"/>
            <a:ext cx="863600" cy="1778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87D731A-E058-C236-B21C-C8D79E5FBA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5880" y="3171593"/>
            <a:ext cx="558800" cy="177800"/>
          </a:xfrm>
          <a:prstGeom prst="rect">
            <a:avLst/>
          </a:prstGeom>
        </p:spPr>
      </p:pic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F47266A4-59DB-3816-6FA6-93D1311CE77F}"/>
              </a:ext>
            </a:extLst>
          </p:cNvPr>
          <p:cNvCxnSpPr>
            <a:cxnSpLocks/>
          </p:cNvCxnSpPr>
          <p:nvPr/>
        </p:nvCxnSpPr>
        <p:spPr>
          <a:xfrm flipV="1">
            <a:off x="4575263" y="1905074"/>
            <a:ext cx="1542000" cy="1492120"/>
          </a:xfrm>
          <a:prstGeom prst="line">
            <a:avLst/>
          </a:prstGeom>
          <a:ln w="34925" cap="sq" cmpd="dbl">
            <a:solidFill>
              <a:schemeClr val="accent4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8C68E0D6-8C8C-D1EE-C9CC-68741B8F60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1733" y="3289244"/>
            <a:ext cx="190500" cy="21590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242022C-BAD9-9461-AA0E-2BD9AD77E9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1744" y="4077072"/>
            <a:ext cx="584200" cy="17780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A1A7831-AE80-93EB-C140-1BB93C2F92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2127" y="1656184"/>
            <a:ext cx="711200" cy="12700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1A193DB5-0DE2-353A-150F-1D93DA6123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4900" y="5110703"/>
            <a:ext cx="711200" cy="12700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95F4EC50-E1A0-4A12-D5DD-85D42D2CF4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20336" y="5373216"/>
            <a:ext cx="1016000" cy="533400"/>
          </a:xfrm>
          <a:prstGeom prst="rect">
            <a:avLst/>
          </a:prstGeom>
        </p:spPr>
      </p:pic>
      <p:sp>
        <p:nvSpPr>
          <p:cNvPr id="22" name="Rectángulo 21">
            <a:extLst>
              <a:ext uri="{FF2B5EF4-FFF2-40B4-BE49-F238E27FC236}">
                <a16:creationId xmlns:a16="http://schemas.microsoft.com/office/drawing/2014/main" id="{6D00A24C-24B1-E338-4BC4-2C119D42BCCB}"/>
              </a:ext>
            </a:extLst>
          </p:cNvPr>
          <p:cNvSpPr/>
          <p:nvPr/>
        </p:nvSpPr>
        <p:spPr>
          <a:xfrm>
            <a:off x="8832304" y="5237703"/>
            <a:ext cx="1584176" cy="855593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9E2900D6-BF61-6ECA-81A5-47DAD6FE4669}"/>
              </a:ext>
            </a:extLst>
          </p:cNvPr>
          <p:cNvCxnSpPr>
            <a:cxnSpLocks/>
          </p:cNvCxnSpPr>
          <p:nvPr/>
        </p:nvCxnSpPr>
        <p:spPr>
          <a:xfrm flipV="1">
            <a:off x="5553513" y="2317249"/>
            <a:ext cx="152400" cy="147390"/>
          </a:xfrm>
          <a:prstGeom prst="line">
            <a:avLst/>
          </a:prstGeom>
          <a:ln w="34925" cap="sq" cmpd="dbl">
            <a:solidFill>
              <a:schemeClr val="accent4"/>
            </a:solidFill>
            <a:prstDash val="solid"/>
            <a:round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320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:a16="http://schemas.microsoft.com/office/drawing/2014/main" id="{4A130FA6-D531-6CC9-11C7-12EF06DE1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6075" y="188640"/>
            <a:ext cx="3762375" cy="6858000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9CF7E5F5-6171-5706-2EDD-6C21F215F72D}"/>
              </a:ext>
            </a:extLst>
          </p:cNvPr>
          <p:cNvSpPr/>
          <p:nvPr/>
        </p:nvSpPr>
        <p:spPr>
          <a:xfrm>
            <a:off x="7560000" y="3564000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F47266A4-59DB-3816-6FA6-93D1311CE77F}"/>
              </a:ext>
            </a:extLst>
          </p:cNvPr>
          <p:cNvCxnSpPr>
            <a:cxnSpLocks/>
          </p:cNvCxnSpPr>
          <p:nvPr/>
        </p:nvCxnSpPr>
        <p:spPr>
          <a:xfrm flipV="1">
            <a:off x="4572000" y="2088000"/>
            <a:ext cx="1524000" cy="1530296"/>
          </a:xfrm>
          <a:prstGeom prst="line">
            <a:avLst/>
          </a:prstGeom>
          <a:ln w="53975" cap="sq" cmpd="dbl">
            <a:solidFill>
              <a:schemeClr val="accent4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8C68E0D6-8C8C-D1EE-C9CC-68741B8F6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9975" y="3456050"/>
            <a:ext cx="190500" cy="21590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242022C-BAD9-9461-AA0E-2BD9AD77E9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3752" y="4005064"/>
            <a:ext cx="584200" cy="177800"/>
          </a:xfrm>
          <a:prstGeom prst="rect">
            <a:avLst/>
          </a:prstGeom>
        </p:spPr>
      </p:pic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737048F1-21C8-F970-BCCA-F2FFE44EED3E}"/>
              </a:ext>
            </a:extLst>
          </p:cNvPr>
          <p:cNvCxnSpPr>
            <a:cxnSpLocks/>
          </p:cNvCxnSpPr>
          <p:nvPr/>
        </p:nvCxnSpPr>
        <p:spPr>
          <a:xfrm flipH="1" flipV="1">
            <a:off x="5735960" y="1412776"/>
            <a:ext cx="1368152" cy="1368152"/>
          </a:xfrm>
          <a:prstGeom prst="straightConnector1">
            <a:avLst/>
          </a:prstGeom>
          <a:ln w="22225"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n 22">
            <a:extLst>
              <a:ext uri="{FF2B5EF4-FFF2-40B4-BE49-F238E27FC236}">
                <a16:creationId xmlns:a16="http://schemas.microsoft.com/office/drawing/2014/main" id="{8A31B1E0-399A-6BB4-FE3F-BAC74E05F7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0036" y="1772816"/>
            <a:ext cx="990600" cy="177800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F3B4B19C-9EA7-9C5C-5D5B-59762C2DCC50}"/>
              </a:ext>
            </a:extLst>
          </p:cNvPr>
          <p:cNvSpPr/>
          <p:nvPr/>
        </p:nvSpPr>
        <p:spPr>
          <a:xfrm>
            <a:off x="8832304" y="5237703"/>
            <a:ext cx="1584176" cy="855593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EB2CED15-1C26-025C-48F0-23DDB90AEA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0992" y="5398799"/>
            <a:ext cx="1066800" cy="533400"/>
          </a:xfrm>
          <a:prstGeom prst="rect">
            <a:avLst/>
          </a:prstGeom>
        </p:spPr>
      </p:pic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C1720BC7-C4F0-B5E3-ECCA-7600AED278D1}"/>
              </a:ext>
            </a:extLst>
          </p:cNvPr>
          <p:cNvCxnSpPr>
            <a:cxnSpLocks/>
          </p:cNvCxnSpPr>
          <p:nvPr/>
        </p:nvCxnSpPr>
        <p:spPr>
          <a:xfrm flipV="1">
            <a:off x="5257800" y="2784541"/>
            <a:ext cx="152400" cy="147390"/>
          </a:xfrm>
          <a:prstGeom prst="line">
            <a:avLst/>
          </a:prstGeom>
          <a:ln w="34925" cap="sq" cmpd="dbl">
            <a:solidFill>
              <a:schemeClr val="accent4"/>
            </a:solidFill>
            <a:prstDash val="solid"/>
            <a:round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6330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2">
            <a:extLst>
              <a:ext uri="{FF2B5EF4-FFF2-40B4-BE49-F238E27FC236}">
                <a16:creationId xmlns:a16="http://schemas.microsoft.com/office/drawing/2014/main" id="{9CD66F7C-3E8D-AC87-624F-5049955753ED}"/>
              </a:ext>
            </a:extLst>
          </p:cNvPr>
          <p:cNvSpPr txBox="1">
            <a:spLocks/>
          </p:cNvSpPr>
          <p:nvPr/>
        </p:nvSpPr>
        <p:spPr>
          <a:xfrm>
            <a:off x="139278" y="224100"/>
            <a:ext cx="4248472" cy="985892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300" dirty="0">
                <a:latin typeface="WINDSOR LIGHT CONDENSED BT" panose="02030506050405070503" pitchFamily="18" charset="0"/>
              </a:rPr>
              <a:t>Hourglass coordinates</a:t>
            </a:r>
          </a:p>
          <a:p>
            <a:pPr marL="0" indent="0">
              <a:buNone/>
            </a:pPr>
            <a:r>
              <a:rPr lang="en-US" sz="3600" dirty="0">
                <a:latin typeface="WINDSOR LIGHT CONDENSED BT" panose="02030506050405070503" pitchFamily="18" charset="0"/>
              </a:rPr>
              <a:t>(</a:t>
            </a:r>
            <a:r>
              <a:rPr lang="en-US" sz="3600" dirty="0" err="1">
                <a:latin typeface="WINDSOR LIGHT CONDENSED BT" panose="02030506050405070503" pitchFamily="18" charset="0"/>
              </a:rPr>
              <a:t>Bunster</a:t>
            </a:r>
            <a:r>
              <a:rPr lang="en-US" sz="3600" dirty="0">
                <a:latin typeface="WINDSOR LIGHT CONDENSED BT" panose="02030506050405070503" pitchFamily="18" charset="0"/>
              </a:rPr>
              <a:t>, Gomberoff, Pérez 2019)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FA877BD-743E-8598-8C85-BFB9DB317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471" y="2504550"/>
            <a:ext cx="9892859" cy="3948786"/>
          </a:xfrm>
          <a:prstGeom prst="rect">
            <a:avLst/>
          </a:prstGeom>
        </p:spPr>
      </p:pic>
      <p:sp>
        <p:nvSpPr>
          <p:cNvPr id="9" name="Flecha derecha 8">
            <a:extLst>
              <a:ext uri="{FF2B5EF4-FFF2-40B4-BE49-F238E27FC236}">
                <a16:creationId xmlns:a16="http://schemas.microsoft.com/office/drawing/2014/main" id="{8E639018-6A86-319C-2322-3A22150A772E}"/>
              </a:ext>
            </a:extLst>
          </p:cNvPr>
          <p:cNvSpPr/>
          <p:nvPr/>
        </p:nvSpPr>
        <p:spPr>
          <a:xfrm>
            <a:off x="2253748" y="6273451"/>
            <a:ext cx="2664296" cy="3957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96162E2C-AE74-52B9-B179-B13DAEE6532D}"/>
              </a:ext>
            </a:extLst>
          </p:cNvPr>
          <p:cNvSpPr txBox="1">
            <a:spLocks/>
          </p:cNvSpPr>
          <p:nvPr/>
        </p:nvSpPr>
        <p:spPr>
          <a:xfrm>
            <a:off x="6043628" y="6273452"/>
            <a:ext cx="5328592" cy="985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WINDSOR LIGHT CONDENSED BT" panose="02030506050405070503" pitchFamily="18" charset="0"/>
              </a:rPr>
              <a:t>Increasing curvature radius of slicing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E1A062A-D179-7258-0074-1C33C9A22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8044" y="6273452"/>
            <a:ext cx="540131" cy="381269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6EF5FF8D-A10D-E6D7-F323-9438A91CA57D}"/>
              </a:ext>
            </a:extLst>
          </p:cNvPr>
          <p:cNvSpPr/>
          <p:nvPr/>
        </p:nvSpPr>
        <p:spPr>
          <a:xfrm>
            <a:off x="2253748" y="1304398"/>
            <a:ext cx="7010604" cy="118940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E592E5CC-1028-2C0B-6E0B-DE1EEA3D78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5600" y="1352226"/>
            <a:ext cx="6473759" cy="101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683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BC6B1DF-4C2E-B19C-A879-24BDA391AEC9}"/>
              </a:ext>
            </a:extLst>
          </p:cNvPr>
          <p:cNvSpPr txBox="1"/>
          <p:nvPr/>
        </p:nvSpPr>
        <p:spPr>
          <a:xfrm>
            <a:off x="191344" y="168928"/>
            <a:ext cx="6873082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900" dirty="0">
                <a:latin typeface="WINDSOR LIGHT CONDENSED BT" panose="02030506050405070503" pitchFamily="18" charset="0"/>
              </a:rPr>
              <a:t>Electromagnetism on null infinity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D140965-A103-7680-D7E5-379C50862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64" y="901317"/>
            <a:ext cx="3098800" cy="5689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FCF8259-4CFF-BC11-E9F3-201B817DC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7768" y="2978051"/>
            <a:ext cx="7429073" cy="124509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2EB6EB2-5894-BC40-7B70-561175A92D3F}"/>
              </a:ext>
            </a:extLst>
          </p:cNvPr>
          <p:cNvSpPr txBox="1"/>
          <p:nvPr/>
        </p:nvSpPr>
        <p:spPr>
          <a:xfrm>
            <a:off x="3735178" y="2094118"/>
            <a:ext cx="31995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dirty="0">
                <a:latin typeface="WINDSOR LIGHT CONDENSED BT" panose="02030506050405070503" pitchFamily="18" charset="0"/>
              </a:rPr>
              <a:t>The Maxwell Equations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D9F048D-20FF-6CFF-263C-F7B0F2E70C0F}"/>
              </a:ext>
            </a:extLst>
          </p:cNvPr>
          <p:cNvSpPr/>
          <p:nvPr/>
        </p:nvSpPr>
        <p:spPr>
          <a:xfrm>
            <a:off x="3735178" y="2636912"/>
            <a:ext cx="7833429" cy="1709029"/>
          </a:xfrm>
          <a:prstGeom prst="rect">
            <a:avLst/>
          </a:prstGeom>
          <a:noFill/>
          <a:ln w="444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619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6EAFD7F5-0E92-18F5-C898-6EF689EB8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>
            <a:off x="3179729" y="901317"/>
            <a:ext cx="3098800" cy="5689600"/>
          </a:xfrm>
          <a:prstGeom prst="rect">
            <a:avLst/>
          </a:prstGeom>
        </p:spPr>
      </p:pic>
      <p:sp>
        <p:nvSpPr>
          <p:cNvPr id="4" name="Subtítulo 2">
            <a:extLst>
              <a:ext uri="{FF2B5EF4-FFF2-40B4-BE49-F238E27FC236}">
                <a16:creationId xmlns:a16="http://schemas.microsoft.com/office/drawing/2014/main" id="{B84FF01C-94B6-3AB7-3804-183621B9DBE8}"/>
              </a:ext>
            </a:extLst>
          </p:cNvPr>
          <p:cNvSpPr txBox="1">
            <a:spLocks/>
          </p:cNvSpPr>
          <p:nvPr/>
        </p:nvSpPr>
        <p:spPr>
          <a:xfrm>
            <a:off x="-814763" y="-15132"/>
            <a:ext cx="10925274" cy="985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6300" dirty="0">
              <a:latin typeface="WINDSOR LIGHT CONDENSED BT" panose="02030506050405070503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BE35CD4-7F30-0380-7802-34F0DD86F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64" y="901317"/>
            <a:ext cx="3098800" cy="56896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23EEB9C-CC9F-6677-28C0-F572B7839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026" y="861425"/>
            <a:ext cx="5155795" cy="4026789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123D38FE-D7A8-6C08-998B-E2576DFE3579}"/>
              </a:ext>
            </a:extLst>
          </p:cNvPr>
          <p:cNvSpPr txBox="1"/>
          <p:nvPr/>
        </p:nvSpPr>
        <p:spPr>
          <a:xfrm>
            <a:off x="8178545" y="482221"/>
            <a:ext cx="25202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70C0"/>
                </a:solidFill>
                <a:latin typeface="WINDSOR LIGHT CONDENSED BT" panose="02030506050405070503" pitchFamily="18" charset="0"/>
              </a:rPr>
              <a:t>Falloff conditions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E966F35-7A6E-89EB-8933-DB2F06FF1A6E}"/>
              </a:ext>
            </a:extLst>
          </p:cNvPr>
          <p:cNvSpPr/>
          <p:nvPr/>
        </p:nvSpPr>
        <p:spPr>
          <a:xfrm>
            <a:off x="6676835" y="1149457"/>
            <a:ext cx="5338563" cy="3738757"/>
          </a:xfrm>
          <a:prstGeom prst="rect">
            <a:avLst/>
          </a:prstGeom>
          <a:noFill/>
          <a:ln w="444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6EC8F0F-EA36-5980-C11A-B28623B3A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3781" y="5401256"/>
            <a:ext cx="3365500" cy="850900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5CE3198C-3E8D-93B9-11C7-8FB04DBFDFF2}"/>
              </a:ext>
            </a:extLst>
          </p:cNvPr>
          <p:cNvSpPr/>
          <p:nvPr/>
        </p:nvSpPr>
        <p:spPr>
          <a:xfrm>
            <a:off x="7921319" y="5178475"/>
            <a:ext cx="3999272" cy="1332654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DEA498E-51B7-CED3-C5B3-A4EECAB2588B}"/>
              </a:ext>
            </a:extLst>
          </p:cNvPr>
          <p:cNvSpPr txBox="1"/>
          <p:nvPr/>
        </p:nvSpPr>
        <p:spPr>
          <a:xfrm>
            <a:off x="6423110" y="5349652"/>
            <a:ext cx="15693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800" dirty="0">
                <a:solidFill>
                  <a:srgbClr val="0070C0"/>
                </a:solidFill>
                <a:latin typeface="WINDSOR LIGHT CONDENSED BT" panose="02030506050405070503" pitchFamily="18" charset="0"/>
              </a:rPr>
              <a:t>Coulomb 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rgbClr val="0070C0"/>
                </a:solidFill>
                <a:latin typeface="WINDSOR LIGHT CONDENSED BT" panose="02030506050405070503" pitchFamily="18" charset="0"/>
              </a:rPr>
              <a:t>solution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28D2AC44-1364-78A0-58CC-E9895D65D6CB}"/>
              </a:ext>
            </a:extLst>
          </p:cNvPr>
          <p:cNvSpPr/>
          <p:nvPr/>
        </p:nvSpPr>
        <p:spPr>
          <a:xfrm>
            <a:off x="7937742" y="2666155"/>
            <a:ext cx="719395" cy="705359"/>
          </a:xfrm>
          <a:prstGeom prst="ellipse">
            <a:avLst/>
          </a:prstGeom>
          <a:noFill/>
          <a:ln w="28575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04056"/>
                      <a:gd name="connsiteY0" fmla="*/ 252028 h 504056"/>
                      <a:gd name="connsiteX1" fmla="*/ 252028 w 504056"/>
                      <a:gd name="connsiteY1" fmla="*/ 0 h 504056"/>
                      <a:gd name="connsiteX2" fmla="*/ 504056 w 504056"/>
                      <a:gd name="connsiteY2" fmla="*/ 252028 h 504056"/>
                      <a:gd name="connsiteX3" fmla="*/ 252028 w 504056"/>
                      <a:gd name="connsiteY3" fmla="*/ 504056 h 504056"/>
                      <a:gd name="connsiteX4" fmla="*/ 0 w 504056"/>
                      <a:gd name="connsiteY4" fmla="*/ 252028 h 5040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4056" h="504056" extrusionOk="0">
                        <a:moveTo>
                          <a:pt x="0" y="252028"/>
                        </a:moveTo>
                        <a:cubicBezTo>
                          <a:pt x="-24737" y="97579"/>
                          <a:pt x="87586" y="9477"/>
                          <a:pt x="252028" y="0"/>
                        </a:cubicBezTo>
                        <a:cubicBezTo>
                          <a:pt x="413830" y="4760"/>
                          <a:pt x="475190" y="113755"/>
                          <a:pt x="504056" y="252028"/>
                        </a:cubicBezTo>
                        <a:cubicBezTo>
                          <a:pt x="476464" y="418164"/>
                          <a:pt x="386353" y="530954"/>
                          <a:pt x="252028" y="504056"/>
                        </a:cubicBezTo>
                        <a:cubicBezTo>
                          <a:pt x="90424" y="491793"/>
                          <a:pt x="3738" y="393005"/>
                          <a:pt x="0" y="25202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118CB4C4-0878-BEF2-0E30-77A0D6ED564C}"/>
              </a:ext>
            </a:extLst>
          </p:cNvPr>
          <p:cNvSpPr/>
          <p:nvPr/>
        </p:nvSpPr>
        <p:spPr>
          <a:xfrm>
            <a:off x="7970182" y="1865781"/>
            <a:ext cx="719395" cy="705359"/>
          </a:xfrm>
          <a:prstGeom prst="ellipse">
            <a:avLst/>
          </a:prstGeom>
          <a:noFill/>
          <a:ln w="28575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04056"/>
                      <a:gd name="connsiteY0" fmla="*/ 252028 h 504056"/>
                      <a:gd name="connsiteX1" fmla="*/ 252028 w 504056"/>
                      <a:gd name="connsiteY1" fmla="*/ 0 h 504056"/>
                      <a:gd name="connsiteX2" fmla="*/ 504056 w 504056"/>
                      <a:gd name="connsiteY2" fmla="*/ 252028 h 504056"/>
                      <a:gd name="connsiteX3" fmla="*/ 252028 w 504056"/>
                      <a:gd name="connsiteY3" fmla="*/ 504056 h 504056"/>
                      <a:gd name="connsiteX4" fmla="*/ 0 w 504056"/>
                      <a:gd name="connsiteY4" fmla="*/ 252028 h 5040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4056" h="504056" extrusionOk="0">
                        <a:moveTo>
                          <a:pt x="0" y="252028"/>
                        </a:moveTo>
                        <a:cubicBezTo>
                          <a:pt x="-24737" y="97579"/>
                          <a:pt x="87586" y="9477"/>
                          <a:pt x="252028" y="0"/>
                        </a:cubicBezTo>
                        <a:cubicBezTo>
                          <a:pt x="413830" y="4760"/>
                          <a:pt x="475190" y="113755"/>
                          <a:pt x="504056" y="252028"/>
                        </a:cubicBezTo>
                        <a:cubicBezTo>
                          <a:pt x="476464" y="418164"/>
                          <a:pt x="386353" y="530954"/>
                          <a:pt x="252028" y="504056"/>
                        </a:cubicBezTo>
                        <a:cubicBezTo>
                          <a:pt x="90424" y="491793"/>
                          <a:pt x="3738" y="393005"/>
                          <a:pt x="0" y="25202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220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B84FF01C-94B6-3AB7-3804-183621B9DBE8}"/>
              </a:ext>
            </a:extLst>
          </p:cNvPr>
          <p:cNvSpPr txBox="1">
            <a:spLocks/>
          </p:cNvSpPr>
          <p:nvPr/>
        </p:nvSpPr>
        <p:spPr>
          <a:xfrm>
            <a:off x="-672752" y="345985"/>
            <a:ext cx="10925274" cy="985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6300" dirty="0">
              <a:latin typeface="WINDSOR LIGHT CONDENSED BT" panose="02030506050405070503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BE35CD4-7F30-0380-7802-34F0DD86F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26" y="336748"/>
            <a:ext cx="3098800" cy="5689600"/>
          </a:xfrm>
          <a:prstGeom prst="rect">
            <a:avLst/>
          </a:prstGeom>
        </p:spPr>
      </p:pic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751BBB40-9C96-E78B-7B8F-7CFFE07CFC57}"/>
              </a:ext>
            </a:extLst>
          </p:cNvPr>
          <p:cNvCxnSpPr>
            <a:cxnSpLocks/>
          </p:cNvCxnSpPr>
          <p:nvPr/>
        </p:nvCxnSpPr>
        <p:spPr>
          <a:xfrm flipV="1">
            <a:off x="794957" y="2214780"/>
            <a:ext cx="1524000" cy="1530296"/>
          </a:xfrm>
          <a:prstGeom prst="line">
            <a:avLst/>
          </a:prstGeom>
          <a:ln w="53975" cap="sq" cmpd="dbl">
            <a:solidFill>
              <a:schemeClr val="accent4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B7F3E06D-4B4F-8E4E-783E-8D7F779A0502}"/>
              </a:ext>
            </a:extLst>
          </p:cNvPr>
          <p:cNvCxnSpPr>
            <a:cxnSpLocks/>
          </p:cNvCxnSpPr>
          <p:nvPr/>
        </p:nvCxnSpPr>
        <p:spPr>
          <a:xfrm flipV="1">
            <a:off x="1556957" y="2832538"/>
            <a:ext cx="152400" cy="147390"/>
          </a:xfrm>
          <a:prstGeom prst="line">
            <a:avLst/>
          </a:prstGeom>
          <a:ln w="34925" cap="sq" cmpd="dbl">
            <a:solidFill>
              <a:schemeClr val="accent4"/>
            </a:solidFill>
            <a:prstDash val="solid"/>
            <a:round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trella de 5 puntas 4">
            <a:extLst>
              <a:ext uri="{FF2B5EF4-FFF2-40B4-BE49-F238E27FC236}">
                <a16:creationId xmlns:a16="http://schemas.microsoft.com/office/drawing/2014/main" id="{660D999F-1D4C-3988-A1E4-2006E1FE5382}"/>
              </a:ext>
            </a:extLst>
          </p:cNvPr>
          <p:cNvSpPr/>
          <p:nvPr/>
        </p:nvSpPr>
        <p:spPr>
          <a:xfrm>
            <a:off x="506925" y="3606278"/>
            <a:ext cx="432048" cy="432048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58FC5FF-EED5-36C8-31D5-28D8D70003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760" y="2240754"/>
            <a:ext cx="3372698" cy="1395599"/>
          </a:xfrm>
          <a:prstGeom prst="rect">
            <a:avLst/>
          </a:prstGeom>
        </p:spPr>
      </p:pic>
      <p:sp>
        <p:nvSpPr>
          <p:cNvPr id="15" name="Forma libre 14">
            <a:extLst>
              <a:ext uri="{FF2B5EF4-FFF2-40B4-BE49-F238E27FC236}">
                <a16:creationId xmlns:a16="http://schemas.microsoft.com/office/drawing/2014/main" id="{8434B5D6-E4E9-6407-099F-2218B85F3286}"/>
              </a:ext>
            </a:extLst>
          </p:cNvPr>
          <p:cNvSpPr/>
          <p:nvPr/>
        </p:nvSpPr>
        <p:spPr>
          <a:xfrm>
            <a:off x="2483588" y="1555230"/>
            <a:ext cx="2061882" cy="573741"/>
          </a:xfrm>
          <a:custGeom>
            <a:avLst/>
            <a:gdLst>
              <a:gd name="connsiteX0" fmla="*/ 0 w 2061882"/>
              <a:gd name="connsiteY0" fmla="*/ 573741 h 573741"/>
              <a:gd name="connsiteX1" fmla="*/ 663388 w 2061882"/>
              <a:gd name="connsiteY1" fmla="*/ 71717 h 573741"/>
              <a:gd name="connsiteX2" fmla="*/ 1326777 w 2061882"/>
              <a:gd name="connsiteY2" fmla="*/ 322729 h 573741"/>
              <a:gd name="connsiteX3" fmla="*/ 2061882 w 2061882"/>
              <a:gd name="connsiteY3" fmla="*/ 0 h 57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1882" h="573741">
                <a:moveTo>
                  <a:pt x="0" y="573741"/>
                </a:moveTo>
                <a:cubicBezTo>
                  <a:pt x="221129" y="343646"/>
                  <a:pt x="442259" y="113552"/>
                  <a:pt x="663388" y="71717"/>
                </a:cubicBezTo>
                <a:cubicBezTo>
                  <a:pt x="884517" y="29882"/>
                  <a:pt x="1093695" y="334682"/>
                  <a:pt x="1326777" y="322729"/>
                </a:cubicBezTo>
                <a:cubicBezTo>
                  <a:pt x="1559859" y="310776"/>
                  <a:pt x="1810870" y="155388"/>
                  <a:pt x="2061882" y="0"/>
                </a:cubicBezTo>
              </a:path>
            </a:pathLst>
          </a:custGeom>
          <a:noFill/>
          <a:ln w="31750">
            <a:headEnd type="stealth" w="lg" len="lg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566F6349-D23A-9A49-55DB-79D816CC6D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2447" y="1034765"/>
            <a:ext cx="1226046" cy="40868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70256E93-B8ED-B663-EE20-B9892E95CF28}"/>
              </a:ext>
            </a:extLst>
          </p:cNvPr>
          <p:cNvSpPr txBox="1"/>
          <p:nvPr/>
        </p:nvSpPr>
        <p:spPr>
          <a:xfrm>
            <a:off x="5395964" y="966622"/>
            <a:ext cx="32480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WINDSOR LIGHT CONDENSED BT" panose="02030506050405070503" pitchFamily="18" charset="0"/>
              </a:rPr>
              <a:t>(“Electromagnetic news”)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0D2008D7-932C-5969-F9AE-806A5A124784}"/>
              </a:ext>
            </a:extLst>
          </p:cNvPr>
          <p:cNvSpPr/>
          <p:nvPr/>
        </p:nvSpPr>
        <p:spPr>
          <a:xfrm>
            <a:off x="3704205" y="2032860"/>
            <a:ext cx="4721642" cy="2874168"/>
          </a:xfrm>
          <a:prstGeom prst="rect">
            <a:avLst/>
          </a:prstGeom>
          <a:noFill/>
          <a:ln w="444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8F882283-CA63-CF0E-AD25-215A04617C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1423" y="5305854"/>
            <a:ext cx="3931487" cy="77638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23AE319C-F41F-1047-49A2-E8B1E769D1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2447" y="3919933"/>
            <a:ext cx="4020732" cy="605532"/>
          </a:xfrm>
          <a:prstGeom prst="rect">
            <a:avLst/>
          </a:prstGeom>
        </p:spPr>
      </p:pic>
      <p:sp>
        <p:nvSpPr>
          <p:cNvPr id="26" name="Flecha derecha 25">
            <a:extLst>
              <a:ext uri="{FF2B5EF4-FFF2-40B4-BE49-F238E27FC236}">
                <a16:creationId xmlns:a16="http://schemas.microsoft.com/office/drawing/2014/main" id="{9FB9A8E0-DAA2-D4EC-86D7-1D0CA65D8895}"/>
              </a:ext>
            </a:extLst>
          </p:cNvPr>
          <p:cNvSpPr/>
          <p:nvPr/>
        </p:nvSpPr>
        <p:spPr>
          <a:xfrm>
            <a:off x="7779733" y="3181548"/>
            <a:ext cx="1224136" cy="28839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186B6AB1-2E15-483C-B29A-A02AAF4644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10152" y="2841803"/>
            <a:ext cx="2871946" cy="985892"/>
          </a:xfrm>
          <a:prstGeom prst="rect">
            <a:avLst/>
          </a:prstGeom>
        </p:spPr>
      </p:pic>
      <p:sp>
        <p:nvSpPr>
          <p:cNvPr id="51" name="CuadroTexto 50">
            <a:extLst>
              <a:ext uri="{FF2B5EF4-FFF2-40B4-BE49-F238E27FC236}">
                <a16:creationId xmlns:a16="http://schemas.microsoft.com/office/drawing/2014/main" id="{32A52161-9FE5-4A27-AE13-0E5C6D40DAE1}"/>
              </a:ext>
            </a:extLst>
          </p:cNvPr>
          <p:cNvSpPr txBox="1"/>
          <p:nvPr/>
        </p:nvSpPr>
        <p:spPr>
          <a:xfrm>
            <a:off x="5477323" y="5493992"/>
            <a:ext cx="5371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WINDSOR LIGHT CONDENSED BT" panose="02030506050405070503" pitchFamily="18" charset="0"/>
              </a:rPr>
              <a:t>(vanishes for magnetic and electric charges along geodesics)</a:t>
            </a:r>
          </a:p>
        </p:txBody>
      </p:sp>
    </p:spTree>
    <p:extLst>
      <p:ext uri="{BB962C8B-B14F-4D97-AF65-F5344CB8AC3E}">
        <p14:creationId xmlns:p14="http://schemas.microsoft.com/office/powerpoint/2010/main" val="1783924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99CE939B-AE0C-3D2D-B13B-1325FDECBF3B}"/>
              </a:ext>
            </a:extLst>
          </p:cNvPr>
          <p:cNvSpPr txBox="1"/>
          <p:nvPr/>
        </p:nvSpPr>
        <p:spPr>
          <a:xfrm>
            <a:off x="191344" y="168928"/>
            <a:ext cx="7632848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900" dirty="0">
                <a:latin typeface="WINDSOR LIGHT CONDENSED BT" panose="02030506050405070503" pitchFamily="18" charset="0"/>
              </a:rPr>
              <a:t>de Sitter Space in hyperbolic coordinates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B29203F-D2B1-22F7-3E55-59D9632EA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55" y="2617448"/>
            <a:ext cx="9269423" cy="419617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97613BF-D66E-E232-A699-75D11876B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6" y="1187376"/>
            <a:ext cx="8912649" cy="113999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B317FC9-A65D-F159-59C9-A23CF0092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2424" y="2492896"/>
            <a:ext cx="1866900" cy="7747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B58646AF-493A-589E-1CDF-6FAC14F32CF1}"/>
              </a:ext>
            </a:extLst>
          </p:cNvPr>
          <p:cNvSpPr/>
          <p:nvPr/>
        </p:nvSpPr>
        <p:spPr>
          <a:xfrm>
            <a:off x="247008" y="980728"/>
            <a:ext cx="9377383" cy="151216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185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B84FF01C-94B6-3AB7-3804-183621B9DBE8}"/>
              </a:ext>
            </a:extLst>
          </p:cNvPr>
          <p:cNvSpPr txBox="1">
            <a:spLocks/>
          </p:cNvSpPr>
          <p:nvPr/>
        </p:nvSpPr>
        <p:spPr>
          <a:xfrm>
            <a:off x="-814763" y="-15132"/>
            <a:ext cx="10925274" cy="985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6300" dirty="0">
              <a:latin typeface="WINDSOR LIGHT CONDENSED BT" panose="02030506050405070503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41CFC61-3CA3-12FD-8685-31ED82E559ED}"/>
              </a:ext>
            </a:extLst>
          </p:cNvPr>
          <p:cNvSpPr txBox="1"/>
          <p:nvPr/>
        </p:nvSpPr>
        <p:spPr>
          <a:xfrm>
            <a:off x="191344" y="168928"/>
            <a:ext cx="6873082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900" dirty="0">
                <a:latin typeface="WINDSOR LIGHT CONDENSED BT" panose="02030506050405070503" pitchFamily="18" charset="0"/>
              </a:rPr>
              <a:t>Electromagnetism on spacelike infinity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23EEB9C-CC9F-6677-28C0-F572B7839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9026" y="861425"/>
            <a:ext cx="5155795" cy="4026789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123D38FE-D7A8-6C08-998B-E2576DFE3579}"/>
              </a:ext>
            </a:extLst>
          </p:cNvPr>
          <p:cNvSpPr txBox="1"/>
          <p:nvPr/>
        </p:nvSpPr>
        <p:spPr>
          <a:xfrm>
            <a:off x="8178545" y="482221"/>
            <a:ext cx="25202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70C0"/>
                </a:solidFill>
                <a:latin typeface="WINDSOR LIGHT CONDENSED BT" panose="02030506050405070503" pitchFamily="18" charset="0"/>
              </a:rPr>
              <a:t>Falloff conditions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E966F35-7A6E-89EB-8933-DB2F06FF1A6E}"/>
              </a:ext>
            </a:extLst>
          </p:cNvPr>
          <p:cNvSpPr/>
          <p:nvPr/>
        </p:nvSpPr>
        <p:spPr>
          <a:xfrm>
            <a:off x="6676835" y="1149457"/>
            <a:ext cx="5338563" cy="3738757"/>
          </a:xfrm>
          <a:prstGeom prst="rect">
            <a:avLst/>
          </a:prstGeom>
          <a:noFill/>
          <a:ln w="444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6EC8F0F-EA36-5980-C11A-B28623B3A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3781" y="5401256"/>
            <a:ext cx="3365500" cy="850900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5CE3198C-3E8D-93B9-11C7-8FB04DBFDFF2}"/>
              </a:ext>
            </a:extLst>
          </p:cNvPr>
          <p:cNvSpPr/>
          <p:nvPr/>
        </p:nvSpPr>
        <p:spPr>
          <a:xfrm>
            <a:off x="7921319" y="5178475"/>
            <a:ext cx="3999272" cy="1332654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DEA498E-51B7-CED3-C5B3-A4EECAB2588B}"/>
              </a:ext>
            </a:extLst>
          </p:cNvPr>
          <p:cNvSpPr txBox="1"/>
          <p:nvPr/>
        </p:nvSpPr>
        <p:spPr>
          <a:xfrm>
            <a:off x="6423110" y="5349652"/>
            <a:ext cx="15693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800" dirty="0">
                <a:solidFill>
                  <a:srgbClr val="0070C0"/>
                </a:solidFill>
                <a:latin typeface="WINDSOR LIGHT CONDENSED BT" panose="02030506050405070503" pitchFamily="18" charset="0"/>
              </a:rPr>
              <a:t>Coulomb 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rgbClr val="0070C0"/>
                </a:solidFill>
                <a:latin typeface="WINDSOR LIGHT CONDENSED BT" panose="02030506050405070503" pitchFamily="18" charset="0"/>
              </a:rPr>
              <a:t>solution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28D2AC44-1364-78A0-58CC-E9895D65D6CB}"/>
              </a:ext>
            </a:extLst>
          </p:cNvPr>
          <p:cNvSpPr/>
          <p:nvPr/>
        </p:nvSpPr>
        <p:spPr>
          <a:xfrm>
            <a:off x="7937742" y="2666155"/>
            <a:ext cx="719395" cy="705359"/>
          </a:xfrm>
          <a:prstGeom prst="ellipse">
            <a:avLst/>
          </a:prstGeom>
          <a:noFill/>
          <a:ln w="28575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04056"/>
                      <a:gd name="connsiteY0" fmla="*/ 252028 h 504056"/>
                      <a:gd name="connsiteX1" fmla="*/ 252028 w 504056"/>
                      <a:gd name="connsiteY1" fmla="*/ 0 h 504056"/>
                      <a:gd name="connsiteX2" fmla="*/ 504056 w 504056"/>
                      <a:gd name="connsiteY2" fmla="*/ 252028 h 504056"/>
                      <a:gd name="connsiteX3" fmla="*/ 252028 w 504056"/>
                      <a:gd name="connsiteY3" fmla="*/ 504056 h 504056"/>
                      <a:gd name="connsiteX4" fmla="*/ 0 w 504056"/>
                      <a:gd name="connsiteY4" fmla="*/ 252028 h 5040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4056" h="504056" extrusionOk="0">
                        <a:moveTo>
                          <a:pt x="0" y="252028"/>
                        </a:moveTo>
                        <a:cubicBezTo>
                          <a:pt x="-24737" y="97579"/>
                          <a:pt x="87586" y="9477"/>
                          <a:pt x="252028" y="0"/>
                        </a:cubicBezTo>
                        <a:cubicBezTo>
                          <a:pt x="413830" y="4760"/>
                          <a:pt x="475190" y="113755"/>
                          <a:pt x="504056" y="252028"/>
                        </a:cubicBezTo>
                        <a:cubicBezTo>
                          <a:pt x="476464" y="418164"/>
                          <a:pt x="386353" y="530954"/>
                          <a:pt x="252028" y="504056"/>
                        </a:cubicBezTo>
                        <a:cubicBezTo>
                          <a:pt x="90424" y="491793"/>
                          <a:pt x="3738" y="393005"/>
                          <a:pt x="0" y="25202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118CB4C4-0878-BEF2-0E30-77A0D6ED564C}"/>
              </a:ext>
            </a:extLst>
          </p:cNvPr>
          <p:cNvSpPr/>
          <p:nvPr/>
        </p:nvSpPr>
        <p:spPr>
          <a:xfrm>
            <a:off x="7970182" y="1865781"/>
            <a:ext cx="719395" cy="705359"/>
          </a:xfrm>
          <a:prstGeom prst="ellipse">
            <a:avLst/>
          </a:prstGeom>
          <a:noFill/>
          <a:ln w="28575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04056"/>
                      <a:gd name="connsiteY0" fmla="*/ 252028 h 504056"/>
                      <a:gd name="connsiteX1" fmla="*/ 252028 w 504056"/>
                      <a:gd name="connsiteY1" fmla="*/ 0 h 504056"/>
                      <a:gd name="connsiteX2" fmla="*/ 504056 w 504056"/>
                      <a:gd name="connsiteY2" fmla="*/ 252028 h 504056"/>
                      <a:gd name="connsiteX3" fmla="*/ 252028 w 504056"/>
                      <a:gd name="connsiteY3" fmla="*/ 504056 h 504056"/>
                      <a:gd name="connsiteX4" fmla="*/ 0 w 504056"/>
                      <a:gd name="connsiteY4" fmla="*/ 252028 h 5040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4056" h="504056" extrusionOk="0">
                        <a:moveTo>
                          <a:pt x="0" y="252028"/>
                        </a:moveTo>
                        <a:cubicBezTo>
                          <a:pt x="-24737" y="97579"/>
                          <a:pt x="87586" y="9477"/>
                          <a:pt x="252028" y="0"/>
                        </a:cubicBezTo>
                        <a:cubicBezTo>
                          <a:pt x="413830" y="4760"/>
                          <a:pt x="475190" y="113755"/>
                          <a:pt x="504056" y="252028"/>
                        </a:cubicBezTo>
                        <a:cubicBezTo>
                          <a:pt x="476464" y="418164"/>
                          <a:pt x="386353" y="530954"/>
                          <a:pt x="252028" y="504056"/>
                        </a:cubicBezTo>
                        <a:cubicBezTo>
                          <a:pt x="90424" y="491793"/>
                          <a:pt x="3738" y="393005"/>
                          <a:pt x="0" y="25202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Imagen 73">
            <a:extLst>
              <a:ext uri="{FF2B5EF4-FFF2-40B4-BE49-F238E27FC236}">
                <a16:creationId xmlns:a16="http://schemas.microsoft.com/office/drawing/2014/main" id="{CDB262E9-D38E-58AB-3589-FF7A19B620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295" y="861425"/>
            <a:ext cx="4869399" cy="402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116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n 33">
            <a:extLst>
              <a:ext uri="{FF2B5EF4-FFF2-40B4-BE49-F238E27FC236}">
                <a16:creationId xmlns:a16="http://schemas.microsoft.com/office/drawing/2014/main" id="{F15689A3-9198-BE95-D90F-0436D4E9C7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67" y="1061135"/>
            <a:ext cx="5050393" cy="4176464"/>
          </a:xfrm>
          <a:prstGeom prst="rect">
            <a:avLst/>
          </a:prstGeom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id="{4676152C-ECF1-3BE3-026D-80FFFFB5FCC1}"/>
              </a:ext>
            </a:extLst>
          </p:cNvPr>
          <p:cNvSpPr txBox="1"/>
          <p:nvPr/>
        </p:nvSpPr>
        <p:spPr>
          <a:xfrm>
            <a:off x="191344" y="168928"/>
            <a:ext cx="6873082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900" dirty="0">
                <a:latin typeface="WINDSOR LIGHT CONDENSED BT" panose="02030506050405070503" pitchFamily="18" charset="0"/>
              </a:rPr>
              <a:t>Electromagnetism on spacelike infinity</a:t>
            </a: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31FEAC8A-A0FC-AEED-6837-54972D7DF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696" y="5621075"/>
            <a:ext cx="8356828" cy="728703"/>
          </a:xfrm>
          <a:prstGeom prst="rect">
            <a:avLst/>
          </a:prstGeom>
        </p:spPr>
      </p:pic>
      <p:grpSp>
        <p:nvGrpSpPr>
          <p:cNvPr id="44" name="Grupo 43">
            <a:extLst>
              <a:ext uri="{FF2B5EF4-FFF2-40B4-BE49-F238E27FC236}">
                <a16:creationId xmlns:a16="http://schemas.microsoft.com/office/drawing/2014/main" id="{D56CCDED-6D02-D0C0-3AAB-D54273D1A80B}"/>
              </a:ext>
            </a:extLst>
          </p:cNvPr>
          <p:cNvGrpSpPr/>
          <p:nvPr/>
        </p:nvGrpSpPr>
        <p:grpSpPr>
          <a:xfrm>
            <a:off x="4739110" y="1277570"/>
            <a:ext cx="4253260" cy="3767334"/>
            <a:chOff x="4739110" y="1277570"/>
            <a:chExt cx="4253260" cy="3767334"/>
          </a:xfrm>
        </p:grpSpPr>
        <p:pic>
          <p:nvPicPr>
            <p:cNvPr id="38" name="Imagen 37">
              <a:extLst>
                <a:ext uri="{FF2B5EF4-FFF2-40B4-BE49-F238E27FC236}">
                  <a16:creationId xmlns:a16="http://schemas.microsoft.com/office/drawing/2014/main" id="{25EB932E-E2A6-0FEE-7052-1E13829A38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87914" y="1700808"/>
              <a:ext cx="3352337" cy="1387174"/>
            </a:xfrm>
            <a:prstGeom prst="rect">
              <a:avLst/>
            </a:prstGeom>
          </p:spPr>
        </p:pic>
        <p:sp>
          <p:nvSpPr>
            <p:cNvPr id="39" name="Rectángulo 38">
              <a:extLst>
                <a:ext uri="{FF2B5EF4-FFF2-40B4-BE49-F238E27FC236}">
                  <a16:creationId xmlns:a16="http://schemas.microsoft.com/office/drawing/2014/main" id="{81932E89-C1D8-3C05-D753-C18587A09709}"/>
                </a:ext>
              </a:extLst>
            </p:cNvPr>
            <p:cNvSpPr/>
            <p:nvPr/>
          </p:nvSpPr>
          <p:spPr>
            <a:xfrm>
              <a:off x="4739110" y="1277570"/>
              <a:ext cx="4253260" cy="3767334"/>
            </a:xfrm>
            <a:prstGeom prst="rect">
              <a:avLst/>
            </a:prstGeom>
            <a:noFill/>
            <a:ln w="444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Flecha derecha 39">
            <a:extLst>
              <a:ext uri="{FF2B5EF4-FFF2-40B4-BE49-F238E27FC236}">
                <a16:creationId xmlns:a16="http://schemas.microsoft.com/office/drawing/2014/main" id="{0C3A6E76-60C1-A840-5DAB-651312E51A78}"/>
              </a:ext>
            </a:extLst>
          </p:cNvPr>
          <p:cNvSpPr/>
          <p:nvPr/>
        </p:nvSpPr>
        <p:spPr>
          <a:xfrm>
            <a:off x="8014886" y="2582444"/>
            <a:ext cx="1224136" cy="28839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401D1720-1BAF-F9D4-C1FD-BB3E102266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2414" y="2233696"/>
            <a:ext cx="2871946" cy="985892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868FF8F1-3B64-5ECC-42F6-51A6CE803A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8992" y="3760431"/>
            <a:ext cx="2813495" cy="549511"/>
          </a:xfrm>
          <a:prstGeom prst="rect">
            <a:avLst/>
          </a:prstGeom>
        </p:spPr>
      </p:pic>
      <p:sp>
        <p:nvSpPr>
          <p:cNvPr id="43" name="CuadroTexto 42">
            <a:extLst>
              <a:ext uri="{FF2B5EF4-FFF2-40B4-BE49-F238E27FC236}">
                <a16:creationId xmlns:a16="http://schemas.microsoft.com/office/drawing/2014/main" id="{BE306C32-D806-73B8-92E9-76B2F9FFAF56}"/>
              </a:ext>
            </a:extLst>
          </p:cNvPr>
          <p:cNvSpPr txBox="1"/>
          <p:nvPr/>
        </p:nvSpPr>
        <p:spPr>
          <a:xfrm>
            <a:off x="8165291" y="6243307"/>
            <a:ext cx="34660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WINDSOR LIGHT CONDENSED BT" panose="02030506050405070503" pitchFamily="18" charset="0"/>
              </a:rPr>
              <a:t>¿Who brings the news?</a:t>
            </a:r>
          </a:p>
        </p:txBody>
      </p:sp>
    </p:spTree>
    <p:extLst>
      <p:ext uri="{BB962C8B-B14F-4D97-AF65-F5344CB8AC3E}">
        <p14:creationId xmlns:p14="http://schemas.microsoft.com/office/powerpoint/2010/main" val="404967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14A7C13-7691-F15C-77A3-88DCF586EEC7}"/>
              </a:ext>
            </a:extLst>
          </p:cNvPr>
          <p:cNvSpPr txBox="1"/>
          <p:nvPr/>
        </p:nvSpPr>
        <p:spPr>
          <a:xfrm>
            <a:off x="4362993" y="476672"/>
            <a:ext cx="34660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WINDSOR LIGHT CONDENSED BT" panose="02030506050405070503" pitchFamily="18" charset="0"/>
              </a:rPr>
              <a:t>¿Who brings the news?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F72F2CB-C72F-F706-0B2B-D9F10FC91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990" y="1635557"/>
            <a:ext cx="3365500" cy="8509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90E7EA10-A396-2513-B100-709AAFADE495}"/>
              </a:ext>
            </a:extLst>
          </p:cNvPr>
          <p:cNvSpPr/>
          <p:nvPr/>
        </p:nvSpPr>
        <p:spPr>
          <a:xfrm>
            <a:off x="1847528" y="1412776"/>
            <a:ext cx="3999272" cy="1332654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1CEE56F-80DF-9402-11A6-1567D3EB97EE}"/>
              </a:ext>
            </a:extLst>
          </p:cNvPr>
          <p:cNvSpPr txBox="1"/>
          <p:nvPr/>
        </p:nvSpPr>
        <p:spPr>
          <a:xfrm>
            <a:off x="349319" y="1583953"/>
            <a:ext cx="15693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800" dirty="0">
                <a:solidFill>
                  <a:srgbClr val="0070C0"/>
                </a:solidFill>
                <a:latin typeface="WINDSOR LIGHT CONDENSED BT" panose="02030506050405070503" pitchFamily="18" charset="0"/>
              </a:rPr>
              <a:t>Coulomb 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rgbClr val="0070C0"/>
                </a:solidFill>
                <a:latin typeface="WINDSOR LIGHT CONDENSED BT" panose="02030506050405070503" pitchFamily="18" charset="0"/>
              </a:rPr>
              <a:t>solution</a:t>
            </a:r>
          </a:p>
        </p:txBody>
      </p:sp>
      <p:sp>
        <p:nvSpPr>
          <p:cNvPr id="11" name="Flecha derecha 10">
            <a:extLst>
              <a:ext uri="{FF2B5EF4-FFF2-40B4-BE49-F238E27FC236}">
                <a16:creationId xmlns:a16="http://schemas.microsoft.com/office/drawing/2014/main" id="{51335FCF-5111-3D9A-C08F-540823C233EB}"/>
              </a:ext>
            </a:extLst>
          </p:cNvPr>
          <p:cNvSpPr/>
          <p:nvPr/>
        </p:nvSpPr>
        <p:spPr>
          <a:xfrm>
            <a:off x="6078217" y="1934905"/>
            <a:ext cx="1224136" cy="28839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0A6C743-9810-F459-23C6-E7C6F75D2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364" y="1938163"/>
            <a:ext cx="1976957" cy="285138"/>
          </a:xfrm>
          <a:prstGeom prst="rect">
            <a:avLst/>
          </a:prstGeom>
        </p:spPr>
      </p:pic>
      <p:sp>
        <p:nvSpPr>
          <p:cNvPr id="13" name="Flecha abajo 12">
            <a:extLst>
              <a:ext uri="{FF2B5EF4-FFF2-40B4-BE49-F238E27FC236}">
                <a16:creationId xmlns:a16="http://schemas.microsoft.com/office/drawing/2014/main" id="{E5DCB773-EAD0-8417-145C-67A8B2A85698}"/>
              </a:ext>
            </a:extLst>
          </p:cNvPr>
          <p:cNvSpPr/>
          <p:nvPr/>
        </p:nvSpPr>
        <p:spPr>
          <a:xfrm>
            <a:off x="3066849" y="2820418"/>
            <a:ext cx="1296144" cy="1505918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CEEEFCD-2F2A-45B5-42F0-403A40380881}"/>
              </a:ext>
            </a:extLst>
          </p:cNvPr>
          <p:cNvSpPr txBox="1"/>
          <p:nvPr/>
        </p:nvSpPr>
        <p:spPr>
          <a:xfrm>
            <a:off x="2467618" y="3096759"/>
            <a:ext cx="2759089" cy="46166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  <a:latin typeface="WINDSOR LIGHT CONDENSED BT" panose="02030506050405070503" pitchFamily="18" charset="0"/>
              </a:rPr>
              <a:t>De Sitter transformation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5B7E38B-BE18-0A8D-F7D0-C5AB01551B0C}"/>
              </a:ext>
            </a:extLst>
          </p:cNvPr>
          <p:cNvSpPr txBox="1"/>
          <p:nvPr/>
        </p:nvSpPr>
        <p:spPr>
          <a:xfrm>
            <a:off x="2930241" y="4676058"/>
            <a:ext cx="156936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800" dirty="0">
                <a:solidFill>
                  <a:srgbClr val="0070C0"/>
                </a:solidFill>
                <a:latin typeface="WINDSOR LIGHT CONDENSED BT" panose="02030506050405070503" pitchFamily="18" charset="0"/>
              </a:rPr>
              <a:t>“Boosted”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rgbClr val="0070C0"/>
                </a:solidFill>
                <a:latin typeface="WINDSOR LIGHT CONDENSED BT" panose="02030506050405070503" pitchFamily="18" charset="0"/>
              </a:rPr>
              <a:t>Coulomb 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rgbClr val="0070C0"/>
                </a:solidFill>
                <a:latin typeface="WINDSOR LIGHT CONDENSED BT" panose="02030506050405070503" pitchFamily="18" charset="0"/>
              </a:rPr>
              <a:t>solution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A322C1F1-F940-F945-8C4C-E43ABDC80453}"/>
              </a:ext>
            </a:extLst>
          </p:cNvPr>
          <p:cNvSpPr/>
          <p:nvPr/>
        </p:nvSpPr>
        <p:spPr>
          <a:xfrm>
            <a:off x="2625469" y="4396447"/>
            <a:ext cx="2178904" cy="194421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echa derecha 16">
            <a:extLst>
              <a:ext uri="{FF2B5EF4-FFF2-40B4-BE49-F238E27FC236}">
                <a16:creationId xmlns:a16="http://schemas.microsoft.com/office/drawing/2014/main" id="{EC30B577-BCEA-ADBE-1B9D-D963C4211964}"/>
              </a:ext>
            </a:extLst>
          </p:cNvPr>
          <p:cNvSpPr/>
          <p:nvPr/>
        </p:nvSpPr>
        <p:spPr>
          <a:xfrm>
            <a:off x="6095999" y="5023743"/>
            <a:ext cx="1224136" cy="28839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0098A9D4-77BC-8C83-9C14-A99CA6AC93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8364" y="5023743"/>
            <a:ext cx="2645365" cy="351482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721FE36-1AAC-31C5-914E-3CBACAE911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9330" y="6093193"/>
            <a:ext cx="3454400" cy="673100"/>
          </a:xfrm>
          <a:prstGeom prst="rect">
            <a:avLst/>
          </a:prstGeom>
        </p:spPr>
      </p:pic>
      <p:sp>
        <p:nvSpPr>
          <p:cNvPr id="21" name="Elipse 20">
            <a:extLst>
              <a:ext uri="{FF2B5EF4-FFF2-40B4-BE49-F238E27FC236}">
                <a16:creationId xmlns:a16="http://schemas.microsoft.com/office/drawing/2014/main" id="{AB57AADC-F26F-DDA5-9BD7-9D834577DE6F}"/>
              </a:ext>
            </a:extLst>
          </p:cNvPr>
          <p:cNvSpPr/>
          <p:nvPr/>
        </p:nvSpPr>
        <p:spPr>
          <a:xfrm>
            <a:off x="9227445" y="4821800"/>
            <a:ext cx="1440160" cy="692281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1091EDF1-3E19-AC64-5D19-52273BF034B7}"/>
              </a:ext>
            </a:extLst>
          </p:cNvPr>
          <p:cNvSpPr txBox="1"/>
          <p:nvPr/>
        </p:nvSpPr>
        <p:spPr>
          <a:xfrm>
            <a:off x="8081988" y="5576236"/>
            <a:ext cx="2969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WINDSOR LIGHT CONDENSED BT" panose="02030506050405070503" pitchFamily="18" charset="0"/>
              </a:rPr>
              <a:t>Longitudinal on the sphere</a:t>
            </a:r>
          </a:p>
        </p:txBody>
      </p:sp>
    </p:spTree>
    <p:extLst>
      <p:ext uri="{BB962C8B-B14F-4D97-AF65-F5344CB8AC3E}">
        <p14:creationId xmlns:p14="http://schemas.microsoft.com/office/powerpoint/2010/main" val="1359648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16" grpId="0" animBg="1"/>
      <p:bldP spid="17" grpId="0" animBg="1"/>
      <p:bldP spid="21" grpId="0" animBg="1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2EE390F-2BDB-5696-7106-FCB0CE41E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826" y="1046639"/>
            <a:ext cx="3352337" cy="138717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5AA92F0F-DAEC-2CF4-436C-8EA9DA8C8037}"/>
              </a:ext>
            </a:extLst>
          </p:cNvPr>
          <p:cNvSpPr/>
          <p:nvPr/>
        </p:nvSpPr>
        <p:spPr>
          <a:xfrm>
            <a:off x="407368" y="692696"/>
            <a:ext cx="4253260" cy="3767334"/>
          </a:xfrm>
          <a:prstGeom prst="rect">
            <a:avLst/>
          </a:prstGeom>
          <a:noFill/>
          <a:ln w="444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350AF3B-6471-47A7-C126-0E05E79E5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249" y="2881518"/>
            <a:ext cx="2813495" cy="54951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E127498-2901-F086-8043-24648D429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313" y="4869913"/>
            <a:ext cx="2645365" cy="35148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B330F65-735F-7D6B-4DA3-9C695EEA70EE}"/>
              </a:ext>
            </a:extLst>
          </p:cNvPr>
          <p:cNvSpPr txBox="1"/>
          <p:nvPr/>
        </p:nvSpPr>
        <p:spPr>
          <a:xfrm>
            <a:off x="6364809" y="437588"/>
            <a:ext cx="41168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latin typeface="WINDSOR LIGHT CONDENSED BT" panose="02030506050405070503" pitchFamily="18" charset="0"/>
              </a:rPr>
              <a:t>  is not bringing the news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B06C0F0-794A-6729-7BC8-09DCA66789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5987" y="2249382"/>
            <a:ext cx="5050393" cy="4176464"/>
          </a:xfrm>
          <a:prstGeom prst="rect">
            <a:avLst/>
          </a:prstGeom>
        </p:spPr>
      </p:pic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7F87D649-39B0-F865-FC32-64FBD1970E84}"/>
              </a:ext>
            </a:extLst>
          </p:cNvPr>
          <p:cNvCxnSpPr/>
          <p:nvPr/>
        </p:nvCxnSpPr>
        <p:spPr>
          <a:xfrm>
            <a:off x="6300341" y="1046639"/>
            <a:ext cx="1019795" cy="1529724"/>
          </a:xfrm>
          <a:prstGeom prst="straightConnector1">
            <a:avLst/>
          </a:prstGeom>
          <a:ln w="1270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Imagen 13">
            <a:extLst>
              <a:ext uri="{FF2B5EF4-FFF2-40B4-BE49-F238E27FC236}">
                <a16:creationId xmlns:a16="http://schemas.microsoft.com/office/drawing/2014/main" id="{941937EE-35F7-2E7F-54A4-FBB30EBEE8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282" y="573231"/>
            <a:ext cx="475054" cy="37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93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14A7C13-7691-F15C-77A3-88DCF586EEC7}"/>
              </a:ext>
            </a:extLst>
          </p:cNvPr>
          <p:cNvSpPr txBox="1"/>
          <p:nvPr/>
        </p:nvSpPr>
        <p:spPr>
          <a:xfrm>
            <a:off x="4262431" y="309032"/>
            <a:ext cx="34660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WINDSOR LIGHT CONDENSED BT" panose="02030506050405070503" pitchFamily="18" charset="0"/>
              </a:rPr>
              <a:t>¿Who brings the news?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0E7EA10-A396-2513-B100-709AAFADE495}"/>
              </a:ext>
            </a:extLst>
          </p:cNvPr>
          <p:cNvSpPr/>
          <p:nvPr/>
        </p:nvSpPr>
        <p:spPr>
          <a:xfrm>
            <a:off x="1746966" y="1121485"/>
            <a:ext cx="3999272" cy="1332654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1CEE56F-80DF-9402-11A6-1567D3EB97EE}"/>
              </a:ext>
            </a:extLst>
          </p:cNvPr>
          <p:cNvSpPr txBox="1"/>
          <p:nvPr/>
        </p:nvSpPr>
        <p:spPr>
          <a:xfrm>
            <a:off x="248757" y="1292662"/>
            <a:ext cx="15693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800" dirty="0">
                <a:solidFill>
                  <a:srgbClr val="0070C0"/>
                </a:solidFill>
                <a:latin typeface="WINDSOR LIGHT CONDENSED BT" panose="02030506050405070503" pitchFamily="18" charset="0"/>
              </a:rPr>
              <a:t>Magnetic 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rgbClr val="0070C0"/>
                </a:solidFill>
                <a:latin typeface="WINDSOR LIGHT CONDENSED BT" panose="02030506050405070503" pitchFamily="18" charset="0"/>
              </a:rPr>
              <a:t>monopole</a:t>
            </a:r>
          </a:p>
        </p:txBody>
      </p:sp>
      <p:sp>
        <p:nvSpPr>
          <p:cNvPr id="11" name="Flecha derecha 10">
            <a:extLst>
              <a:ext uri="{FF2B5EF4-FFF2-40B4-BE49-F238E27FC236}">
                <a16:creationId xmlns:a16="http://schemas.microsoft.com/office/drawing/2014/main" id="{51335FCF-5111-3D9A-C08F-540823C233EB}"/>
              </a:ext>
            </a:extLst>
          </p:cNvPr>
          <p:cNvSpPr/>
          <p:nvPr/>
        </p:nvSpPr>
        <p:spPr>
          <a:xfrm>
            <a:off x="5977655" y="1643614"/>
            <a:ext cx="1224136" cy="28839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0A6C743-9810-F459-23C6-E7C6F75D2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7802" y="1646872"/>
            <a:ext cx="1976957" cy="285138"/>
          </a:xfrm>
          <a:prstGeom prst="rect">
            <a:avLst/>
          </a:prstGeom>
        </p:spPr>
      </p:pic>
      <p:sp>
        <p:nvSpPr>
          <p:cNvPr id="13" name="Flecha abajo 12">
            <a:extLst>
              <a:ext uri="{FF2B5EF4-FFF2-40B4-BE49-F238E27FC236}">
                <a16:creationId xmlns:a16="http://schemas.microsoft.com/office/drawing/2014/main" id="{E5DCB773-EAD0-8417-145C-67A8B2A85698}"/>
              </a:ext>
            </a:extLst>
          </p:cNvPr>
          <p:cNvSpPr/>
          <p:nvPr/>
        </p:nvSpPr>
        <p:spPr>
          <a:xfrm>
            <a:off x="2966287" y="2529127"/>
            <a:ext cx="1296144" cy="1688702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CEEEFCD-2F2A-45B5-42F0-403A40380881}"/>
              </a:ext>
            </a:extLst>
          </p:cNvPr>
          <p:cNvSpPr txBox="1"/>
          <p:nvPr/>
        </p:nvSpPr>
        <p:spPr>
          <a:xfrm>
            <a:off x="2283656" y="2906876"/>
            <a:ext cx="2759089" cy="46166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  <a:latin typeface="WINDSOR LIGHT CONDENSED BT" panose="02030506050405070503" pitchFamily="18" charset="0"/>
              </a:rPr>
              <a:t>De Sitter transformation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5B7E38B-BE18-0A8D-F7D0-C5AB01551B0C}"/>
              </a:ext>
            </a:extLst>
          </p:cNvPr>
          <p:cNvSpPr txBox="1"/>
          <p:nvPr/>
        </p:nvSpPr>
        <p:spPr>
          <a:xfrm>
            <a:off x="2829678" y="4608366"/>
            <a:ext cx="156936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800" dirty="0">
                <a:solidFill>
                  <a:srgbClr val="0070C0"/>
                </a:solidFill>
                <a:latin typeface="WINDSOR LIGHT CONDENSED BT" panose="02030506050405070503" pitchFamily="18" charset="0"/>
              </a:rPr>
              <a:t>“Boosted”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rgbClr val="0070C0"/>
                </a:solidFill>
                <a:latin typeface="WINDSOR LIGHT CONDENSED BT" panose="02030506050405070503" pitchFamily="18" charset="0"/>
              </a:rPr>
              <a:t>Monopole 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rgbClr val="0070C0"/>
                </a:solidFill>
                <a:latin typeface="WINDSOR LIGHT CONDENSED BT" panose="02030506050405070503" pitchFamily="18" charset="0"/>
              </a:rPr>
              <a:t>solution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A322C1F1-F940-F945-8C4C-E43ABDC80453}"/>
              </a:ext>
            </a:extLst>
          </p:cNvPr>
          <p:cNvSpPr/>
          <p:nvPr/>
        </p:nvSpPr>
        <p:spPr>
          <a:xfrm>
            <a:off x="2524907" y="4294281"/>
            <a:ext cx="2178904" cy="194421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echa derecha 16">
            <a:extLst>
              <a:ext uri="{FF2B5EF4-FFF2-40B4-BE49-F238E27FC236}">
                <a16:creationId xmlns:a16="http://schemas.microsoft.com/office/drawing/2014/main" id="{EC30B577-BCEA-ADBE-1B9D-D963C4211964}"/>
              </a:ext>
            </a:extLst>
          </p:cNvPr>
          <p:cNvSpPr/>
          <p:nvPr/>
        </p:nvSpPr>
        <p:spPr>
          <a:xfrm>
            <a:off x="5963551" y="4925991"/>
            <a:ext cx="1224136" cy="28839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CB6ACAA-89BC-FDFD-4191-160E72EA7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2602" y="1277106"/>
            <a:ext cx="3708000" cy="324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016201C-1742-64B7-FDBC-4F1B0EB3CC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3919" y="1802911"/>
            <a:ext cx="2645366" cy="37035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EFDB34F-6012-D03C-E6D0-B657DA674C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8191" y="4853779"/>
            <a:ext cx="2689521" cy="357349"/>
          </a:xfrm>
          <a:prstGeom prst="rect">
            <a:avLst/>
          </a:prstGeom>
        </p:spPr>
      </p:pic>
      <p:sp>
        <p:nvSpPr>
          <p:cNvPr id="19" name="Elipse 18">
            <a:extLst>
              <a:ext uri="{FF2B5EF4-FFF2-40B4-BE49-F238E27FC236}">
                <a16:creationId xmlns:a16="http://schemas.microsoft.com/office/drawing/2014/main" id="{FA198F85-3614-E49B-12EB-69C4AE440E08}"/>
              </a:ext>
            </a:extLst>
          </p:cNvPr>
          <p:cNvSpPr/>
          <p:nvPr/>
        </p:nvSpPr>
        <p:spPr>
          <a:xfrm>
            <a:off x="8947013" y="4686312"/>
            <a:ext cx="1440160" cy="692281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E7BA3F7A-69CE-6A28-E2C9-B80D0FCD51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7630" y="6126137"/>
            <a:ext cx="3441700" cy="622300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AD62FCA3-2FAD-A460-BC4A-E184983EF9F5}"/>
              </a:ext>
            </a:extLst>
          </p:cNvPr>
          <p:cNvSpPr txBox="1"/>
          <p:nvPr/>
        </p:nvSpPr>
        <p:spPr>
          <a:xfrm>
            <a:off x="7727802" y="5546060"/>
            <a:ext cx="2782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WINDSOR LIGHT CONDENSED BT" panose="02030506050405070503" pitchFamily="18" charset="0"/>
              </a:rPr>
              <a:t>Transverse on the sphere</a:t>
            </a:r>
          </a:p>
        </p:txBody>
      </p:sp>
    </p:spTree>
    <p:extLst>
      <p:ext uri="{BB962C8B-B14F-4D97-AF65-F5344CB8AC3E}">
        <p14:creationId xmlns:p14="http://schemas.microsoft.com/office/powerpoint/2010/main" val="1448482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17" grpId="0" animBg="1"/>
      <p:bldP spid="19" grpId="0" animBg="1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2EE390F-2BDB-5696-7106-FCB0CE41E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829" y="908720"/>
            <a:ext cx="3352337" cy="138717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5AA92F0F-DAEC-2CF4-436C-8EA9DA8C8037}"/>
              </a:ext>
            </a:extLst>
          </p:cNvPr>
          <p:cNvSpPr/>
          <p:nvPr/>
        </p:nvSpPr>
        <p:spPr>
          <a:xfrm>
            <a:off x="405039" y="570280"/>
            <a:ext cx="4253260" cy="3767334"/>
          </a:xfrm>
          <a:prstGeom prst="rect">
            <a:avLst/>
          </a:prstGeom>
          <a:noFill/>
          <a:ln w="444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350AF3B-6471-47A7-C126-0E05E79E5B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249" y="2881518"/>
            <a:ext cx="2813495" cy="54951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B330F65-735F-7D6B-4DA3-9C695EEA70EE}"/>
              </a:ext>
            </a:extLst>
          </p:cNvPr>
          <p:cNvSpPr txBox="1"/>
          <p:nvPr/>
        </p:nvSpPr>
        <p:spPr>
          <a:xfrm>
            <a:off x="5375920" y="400308"/>
            <a:ext cx="2164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latin typeface="WINDSOR LIGHT CONDENSED BT" panose="02030506050405070503" pitchFamily="18" charset="0"/>
              </a:rPr>
              <a:t>Neither does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B06C0F0-794A-6729-7BC8-09DCA66789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5987" y="2249382"/>
            <a:ext cx="5050393" cy="4176464"/>
          </a:xfrm>
          <a:prstGeom prst="rect">
            <a:avLst/>
          </a:prstGeom>
        </p:spPr>
      </p:pic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7F87D649-39B0-F865-FC32-64FBD1970E84}"/>
              </a:ext>
            </a:extLst>
          </p:cNvPr>
          <p:cNvCxnSpPr>
            <a:cxnSpLocks/>
          </p:cNvCxnSpPr>
          <p:nvPr/>
        </p:nvCxnSpPr>
        <p:spPr>
          <a:xfrm>
            <a:off x="7032104" y="1046639"/>
            <a:ext cx="421462" cy="1557513"/>
          </a:xfrm>
          <a:prstGeom prst="straightConnector1">
            <a:avLst/>
          </a:prstGeom>
          <a:ln w="1270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Imagen 10">
            <a:extLst>
              <a:ext uri="{FF2B5EF4-FFF2-40B4-BE49-F238E27FC236}">
                <a16:creationId xmlns:a16="http://schemas.microsoft.com/office/drawing/2014/main" id="{ABB92D50-5C9E-C7A7-D66D-764F624110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249" y="4676054"/>
            <a:ext cx="3079241" cy="40913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AEB0B96-61F6-9A40-CE79-AACB635833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8631" y="562151"/>
            <a:ext cx="408682" cy="32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73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EA1D60F-D903-4C1F-6125-2F434EE11873}"/>
              </a:ext>
            </a:extLst>
          </p:cNvPr>
          <p:cNvSpPr txBox="1"/>
          <p:nvPr/>
        </p:nvSpPr>
        <p:spPr>
          <a:xfrm>
            <a:off x="335360" y="116632"/>
            <a:ext cx="10905283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WINDSOR LIGHT CONDENSED BT" panose="02030506050405070503" pitchFamily="18" charset="0"/>
              </a:rPr>
              <a:t>Therefore:</a:t>
            </a:r>
          </a:p>
          <a:p>
            <a:endParaRPr lang="en-US" sz="2800" dirty="0">
              <a:latin typeface="WINDSOR LIGHT CONDENSED BT" panose="02030506050405070503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WINDSOR LIGHT CONDENSED BT" panose="02030506050405070503" pitchFamily="18" charset="0"/>
              </a:rPr>
              <a:t>In the presence of </a:t>
            </a:r>
            <a:r>
              <a:rPr lang="en-US" sz="2800" dirty="0" err="1">
                <a:latin typeface="WINDSOR LIGHT CONDENSED BT" panose="02030506050405070503" pitchFamily="18" charset="0"/>
              </a:rPr>
              <a:t>geodesically</a:t>
            </a:r>
            <a:r>
              <a:rPr lang="en-US" sz="2800" dirty="0">
                <a:latin typeface="WINDSOR LIGHT CONDENSED BT" panose="02030506050405070503" pitchFamily="18" charset="0"/>
              </a:rPr>
              <a:t> moving electric charges but not magnetic poles (or vice-versa), the Poynting vector vanishes in the boundary,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WINDSOR LIGHT CONDENSED BT" panose="02030506050405070503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WINDSOR LIGHT CONDENSED BT" panose="02030506050405070503" pitchFamily="18" charset="0"/>
              </a:rPr>
              <a:t>In the presence of both magnetic and electric charges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WINDSOR LIGHT CONDENSED BT" panose="02030506050405070503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WINDSOR LIGHT CONDENSED BT" panose="02030506050405070503" pitchFamily="18" charset="0"/>
              </a:rPr>
              <a:t>However, it turns out that the total flux in this case vanishes,</a:t>
            </a:r>
          </a:p>
          <a:p>
            <a:endParaRPr lang="en-US" sz="2800" dirty="0">
              <a:latin typeface="WINDSOR LIGHT CONDENSED BT" panose="02030506050405070503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WINDSOR LIGHT CONDENSED BT" panose="02030506050405070503" pitchFamily="18" charset="0"/>
            </a:endParaRPr>
          </a:p>
          <a:p>
            <a:endParaRPr lang="en-US" sz="2800" dirty="0">
              <a:latin typeface="WINDSOR LIGHT CONDENSED BT" panose="02030506050405070503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WINDSOR LIGHT CONDENSED BT" panose="02030506050405070503" pitchFamily="18" charset="0"/>
              </a:rPr>
              <a:t>An example, with one charge and one monopole: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WINDSOR LIGHT CONDENSED BT" panose="02030506050405070503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WINDSOR LIGHT CONDENSED BT" panose="020305060504050705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FBCABF2-65A1-A27D-DDDF-1AAFD9094B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875" y="1916832"/>
            <a:ext cx="1168034" cy="30636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251B9B8-EE7C-30DB-9F54-0289669D9C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0707" y="2797636"/>
            <a:ext cx="1255202" cy="39096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AEDB173-E88F-1781-6BA9-9873F99572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9803" y="3763035"/>
            <a:ext cx="4413152" cy="96210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E048CDA-FA76-047D-7563-8EC86D306D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3712" y="5365706"/>
            <a:ext cx="5367777" cy="959931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8DA1047-7B89-6E44-4DB2-C88B6303C130}"/>
              </a:ext>
            </a:extLst>
          </p:cNvPr>
          <p:cNvSpPr/>
          <p:nvPr/>
        </p:nvSpPr>
        <p:spPr>
          <a:xfrm>
            <a:off x="119336" y="4941168"/>
            <a:ext cx="11737304" cy="1384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CCDB097-AB8F-0500-6E97-ED3EF7518FD0}"/>
              </a:ext>
            </a:extLst>
          </p:cNvPr>
          <p:cNvSpPr/>
          <p:nvPr/>
        </p:nvSpPr>
        <p:spPr>
          <a:xfrm>
            <a:off x="335360" y="3188599"/>
            <a:ext cx="8640960" cy="17156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9864C3F-1FB3-298B-EF19-51E651986D24}"/>
              </a:ext>
            </a:extLst>
          </p:cNvPr>
          <p:cNvSpPr/>
          <p:nvPr/>
        </p:nvSpPr>
        <p:spPr>
          <a:xfrm>
            <a:off x="335360" y="2260165"/>
            <a:ext cx="7560840" cy="9284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41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09432C1-06C6-75E9-D330-11FAE969D617}"/>
              </a:ext>
            </a:extLst>
          </p:cNvPr>
          <p:cNvSpPr txBox="1"/>
          <p:nvPr/>
        </p:nvSpPr>
        <p:spPr>
          <a:xfrm>
            <a:off x="407368" y="-171400"/>
            <a:ext cx="10905283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WINDSOR LIGHT CONDENSED BT" panose="02030506050405070503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WINDSOR LIGHT CONDENSED BT" panose="02030506050405070503" pitchFamily="18" charset="0"/>
              </a:rPr>
              <a:t>The news is brought by the transversal part of        and the longitudinal of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WINDSOR LIGHT CONDENSED BT" panose="02030506050405070503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WINDSOR LIGHT CONDENSED BT" panose="02030506050405070503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WINDSOR LIGHT CONDENSED BT" panose="02030506050405070503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WINDSOR LIGHT CONDENSED BT" panose="02030506050405070503" pitchFamily="18" charset="0"/>
              </a:rPr>
              <a:t>The charges         are not  conserved anymore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WINDSOR LIGHT CONDENSED BT" panose="02030506050405070503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WINDSOR LIGHT CONDENSED BT" panose="02030506050405070503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WINDSOR LIGHT CONDENSED BT" panose="02030506050405070503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WINDSOR LIGHT CONDENSED BT" panose="02030506050405070503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WINDSOR LIGHT CONDENSED BT" panose="02030506050405070503" pitchFamily="18" charset="0"/>
              </a:rPr>
              <a:t>In the absence of news            ,  the longitudinal part of           is conserved. Therefore in de Sitter we have “memory” but not the (extended) charge conservation.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WINDSOR LIGHT CONDENSED BT" panose="02030506050405070503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WINDSOR LIGHT CONDENSED BT" panose="02030506050405070503" pitchFamily="18" charset="0"/>
            </a:endParaRPr>
          </a:p>
          <a:p>
            <a:r>
              <a:rPr lang="en-US" sz="2800" dirty="0">
                <a:latin typeface="WINDSOR LIGHT CONDENSED BT" panose="02030506050405070503" pitchFamily="18" charset="0"/>
              </a:rPr>
              <a:t>                                                                      (plus a magnetic counterpart)</a:t>
            </a:r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BD434EB-5988-8322-8152-1B18A3F40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7755" y="319519"/>
            <a:ext cx="475054" cy="37504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08C88B5-2F4D-9A7E-AABF-CD840757C8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3379" y="367277"/>
            <a:ext cx="408682" cy="32264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D68DF67-40FC-51DB-2046-87E04667AB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1742" y="1123572"/>
            <a:ext cx="3571067" cy="295312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1CAA253-C823-39B2-7024-C8C2ADD22FF1}"/>
              </a:ext>
            </a:extLst>
          </p:cNvPr>
          <p:cNvGrpSpPr/>
          <p:nvPr/>
        </p:nvGrpSpPr>
        <p:grpSpPr>
          <a:xfrm>
            <a:off x="2855963" y="878943"/>
            <a:ext cx="4031757" cy="955836"/>
            <a:chOff x="3556306" y="1901420"/>
            <a:chExt cx="4031757" cy="955836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899476B6-3229-A8B8-4C55-2647130E5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18708" y="1901420"/>
              <a:ext cx="3658714" cy="425432"/>
            </a:xfrm>
            <a:prstGeom prst="rect">
              <a:avLst/>
            </a:prstGeom>
          </p:spPr>
        </p:pic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C2173175-FFCB-084A-BAFC-F1AAE348C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56306" y="2431825"/>
              <a:ext cx="3845896" cy="425431"/>
            </a:xfrm>
            <a:prstGeom prst="rect">
              <a:avLst/>
            </a:prstGeom>
          </p:spPr>
        </p:pic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3765A691-0777-2E1C-C4E4-40A8CD59B3A6}"/>
                </a:ext>
              </a:extLst>
            </p:cNvPr>
            <p:cNvSpPr/>
            <p:nvPr/>
          </p:nvSpPr>
          <p:spPr>
            <a:xfrm>
              <a:off x="7216340" y="2114137"/>
              <a:ext cx="371723" cy="2127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F22DBF16-6A3F-EAAE-6891-B80E472968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57275" y="713093"/>
            <a:ext cx="711200" cy="279400"/>
          </a:xfrm>
          <a:prstGeom prst="rect">
            <a:avLst/>
          </a:prstGeom>
        </p:spPr>
      </p:pic>
      <p:sp>
        <p:nvSpPr>
          <p:cNvPr id="15" name="Flecha abajo 14">
            <a:extLst>
              <a:ext uri="{FF2B5EF4-FFF2-40B4-BE49-F238E27FC236}">
                <a16:creationId xmlns:a16="http://schemas.microsoft.com/office/drawing/2014/main" id="{2A4A87F8-CC12-9561-8152-154ADB2787C1}"/>
              </a:ext>
            </a:extLst>
          </p:cNvPr>
          <p:cNvSpPr/>
          <p:nvPr/>
        </p:nvSpPr>
        <p:spPr>
          <a:xfrm rot="2136462" flipH="1">
            <a:off x="8511193" y="955844"/>
            <a:ext cx="198184" cy="432048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1565C0EC-BE5B-F22C-3606-DE45D8F460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45495" y="2701613"/>
            <a:ext cx="2862423" cy="1184451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2836703F-1D42-D23F-115D-1AA7ECE1DC55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2">
                <a:lumMod val="7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503021" y="2078101"/>
            <a:ext cx="535237" cy="41437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51AA720E-022B-8824-720A-58B0029358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1105" y="4202484"/>
            <a:ext cx="846049" cy="33237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342FABCC-A043-0649-18C4-ABF9FCA2B72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68262" y="4138141"/>
            <a:ext cx="535682" cy="443323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1434E018-6843-6F37-BFA4-475A10387BB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62072" y="5636291"/>
            <a:ext cx="6195203" cy="4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518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B24BFA5-B4FE-BCA7-F664-0A457B552D6D}"/>
              </a:ext>
            </a:extLst>
          </p:cNvPr>
          <p:cNvSpPr txBox="1"/>
          <p:nvPr/>
        </p:nvSpPr>
        <p:spPr>
          <a:xfrm>
            <a:off x="551384" y="476672"/>
            <a:ext cx="972108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DSOR LIGHT CONDENSED BT" panose="02030506050405070503" pitchFamily="18" charset="0"/>
                <a:ea typeface="+mn-ea"/>
                <a:cs typeface="+mn-cs"/>
              </a:rPr>
              <a:t>The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DSOR LIGHT CONDENSED BT" panose="02030506050405070503" pitchFamily="18" charset="0"/>
                <a:ea typeface="+mn-ea"/>
                <a:cs typeface="+mn-cs"/>
              </a:rPr>
              <a:t>Poynitng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DSOR LIGHT CONDENSED BT" panose="02030506050405070503" pitchFamily="18" charset="0"/>
                <a:ea typeface="+mn-ea"/>
                <a:cs typeface="+mn-cs"/>
              </a:rPr>
              <a:t> vector for outgoing waves is not necessarily positive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800" dirty="0">
              <a:solidFill>
                <a:prstClr val="black"/>
              </a:solidFill>
              <a:latin typeface="WINDSOR LIGHT CONDENSED BT" panose="02030506050405070503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WINDSOR LIGHT CONDENSED BT" panose="02030506050405070503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DSOR LIGHT CONDENSED BT" panose="02030506050405070503" pitchFamily="18" charset="0"/>
                <a:ea typeface="+mn-ea"/>
                <a:cs typeface="+mn-cs"/>
              </a:rPr>
              <a:t>Example: For the most general dipole vibrating in the axial direction: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WINDSOR LIGHT CONDENSED BT" panose="02030506050405070503" pitchFamily="18" charset="0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EDB731F-61F8-2564-629D-45EF8865C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808" y="1197863"/>
            <a:ext cx="2385060" cy="46583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E179148-62AB-F0F8-9B8D-AA74C1A34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1744" y="2384886"/>
            <a:ext cx="4879463" cy="542163"/>
          </a:xfrm>
          <a:prstGeom prst="rect">
            <a:avLst/>
          </a:prstGeom>
        </p:spPr>
      </p:pic>
      <p:grpSp>
        <p:nvGrpSpPr>
          <p:cNvPr id="17" name="Grupo 16">
            <a:extLst>
              <a:ext uri="{FF2B5EF4-FFF2-40B4-BE49-F238E27FC236}">
                <a16:creationId xmlns:a16="http://schemas.microsoft.com/office/drawing/2014/main" id="{7ECC6C71-05D0-5975-1052-5EF029DDB8A0}"/>
              </a:ext>
            </a:extLst>
          </p:cNvPr>
          <p:cNvGrpSpPr/>
          <p:nvPr/>
        </p:nvGrpSpPr>
        <p:grpSpPr>
          <a:xfrm>
            <a:off x="515540" y="3053065"/>
            <a:ext cx="6192688" cy="3564395"/>
            <a:chOff x="292" y="224644"/>
            <a:chExt cx="10793620" cy="6408711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02247F9C-BFB1-2D30-2C54-88461228E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2" y="224644"/>
              <a:ext cx="10793620" cy="6408711"/>
            </a:xfrm>
            <a:prstGeom prst="rect">
              <a:avLst/>
            </a:prstGeom>
          </p:spPr>
        </p:pic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9" name="Entrada de lápiz 18">
                  <a:extLst>
                    <a:ext uri="{FF2B5EF4-FFF2-40B4-BE49-F238E27FC236}">
                      <a16:creationId xmlns:a16="http://schemas.microsoft.com/office/drawing/2014/main" id="{671D4050-43FB-34AD-820E-679DC1468E83}"/>
                    </a:ext>
                  </a:extLst>
                </p14:cNvPr>
                <p14:cNvContentPartPr/>
                <p14:nvPr/>
              </p14:nvContentPartPr>
              <p14:xfrm>
                <a:off x="2128200" y="5744880"/>
                <a:ext cx="6847920" cy="102960"/>
              </p14:xfrm>
            </p:contentPart>
          </mc:Choice>
          <mc:Fallback>
            <p:pic>
              <p:nvPicPr>
                <p:cNvPr id="19" name="Entrada de lápiz 18">
                  <a:extLst>
                    <a:ext uri="{FF2B5EF4-FFF2-40B4-BE49-F238E27FC236}">
                      <a16:creationId xmlns:a16="http://schemas.microsoft.com/office/drawing/2014/main" id="{671D4050-43FB-34AD-820E-679DC1468E8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034083" y="5550616"/>
                  <a:ext cx="7035526" cy="49084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20" name="Entrada de lápiz 19">
                  <a:extLst>
                    <a:ext uri="{FF2B5EF4-FFF2-40B4-BE49-F238E27FC236}">
                      <a16:creationId xmlns:a16="http://schemas.microsoft.com/office/drawing/2014/main" id="{089377D6-4088-4C38-4DA4-126F5944A7F6}"/>
                    </a:ext>
                  </a:extLst>
                </p14:cNvPr>
                <p14:cNvContentPartPr/>
                <p14:nvPr/>
              </p14:nvContentPartPr>
              <p14:xfrm>
                <a:off x="9008880" y="5735160"/>
                <a:ext cx="1577520" cy="178920"/>
              </p14:xfrm>
            </p:contentPart>
          </mc:Choice>
          <mc:Fallback>
            <p:pic>
              <p:nvPicPr>
                <p:cNvPr id="20" name="Entrada de lápiz 19">
                  <a:extLst>
                    <a:ext uri="{FF2B5EF4-FFF2-40B4-BE49-F238E27FC236}">
                      <a16:creationId xmlns:a16="http://schemas.microsoft.com/office/drawing/2014/main" id="{089377D6-4088-4C38-4DA4-126F5944A7F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914793" y="5541384"/>
                  <a:ext cx="1765066" cy="56582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21" name="Entrada de lápiz 20">
                  <a:extLst>
                    <a:ext uri="{FF2B5EF4-FFF2-40B4-BE49-F238E27FC236}">
                      <a16:creationId xmlns:a16="http://schemas.microsoft.com/office/drawing/2014/main" id="{4410DE5E-56BB-C946-7BD1-B129919EBD5A}"/>
                    </a:ext>
                  </a:extLst>
                </p14:cNvPr>
                <p14:cNvContentPartPr/>
                <p14:nvPr/>
              </p14:nvContentPartPr>
              <p14:xfrm>
                <a:off x="2188320" y="6035400"/>
                <a:ext cx="2855520" cy="86760"/>
              </p14:xfrm>
            </p:contentPart>
          </mc:Choice>
          <mc:Fallback>
            <p:pic>
              <p:nvPicPr>
                <p:cNvPr id="21" name="Entrada de lápiz 20">
                  <a:extLst>
                    <a:ext uri="{FF2B5EF4-FFF2-40B4-BE49-F238E27FC236}">
                      <a16:creationId xmlns:a16="http://schemas.microsoft.com/office/drawing/2014/main" id="{4410DE5E-56BB-C946-7BD1-B129919EBD5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094203" y="5841161"/>
                  <a:ext cx="3043127" cy="47459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71" name="Imagen 70">
            <a:extLst>
              <a:ext uri="{FF2B5EF4-FFF2-40B4-BE49-F238E27FC236}">
                <a16:creationId xmlns:a16="http://schemas.microsoft.com/office/drawing/2014/main" id="{4510FA5E-2D11-AEA1-E120-08828583896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64074" y="3053065"/>
            <a:ext cx="5143128" cy="353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55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rval Bierglas 330 ml">
            <a:extLst>
              <a:ext uri="{FF2B5EF4-FFF2-40B4-BE49-F238E27FC236}">
                <a16:creationId xmlns:a16="http://schemas.microsoft.com/office/drawing/2014/main" id="{A6477D57-2FD4-9708-D5E5-4D3848648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4758">
            <a:off x="3347005" y="1092327"/>
            <a:ext cx="3323550" cy="501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eonardo Puccini 69554 Red Wine Glass, Wine Glass, Stemed, Glass, 12 cl">
            <a:extLst>
              <a:ext uri="{FF2B5EF4-FFF2-40B4-BE49-F238E27FC236}">
                <a16:creationId xmlns:a16="http://schemas.microsoft.com/office/drawing/2014/main" id="{A07BDCA7-148B-1A5E-5BD7-7EA21EC28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25395">
            <a:off x="6993153" y="596439"/>
            <a:ext cx="2062625" cy="5223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C3392F14-737C-030C-E276-942BCC8E0A92}"/>
                  </a:ext>
                </a:extLst>
              </p14:cNvPr>
              <p14:cNvContentPartPr/>
              <p14:nvPr/>
            </p14:nvContentPartPr>
            <p14:xfrm>
              <a:off x="4202351" y="5699154"/>
              <a:ext cx="1514880" cy="351000"/>
            </p14:xfrm>
          </p:contentPart>
        </mc:Choice>
        <mc:Fallback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C3392F14-737C-030C-E276-942BCC8E0A9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39711" y="5636154"/>
                <a:ext cx="1640520" cy="47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654542CC-159E-BD82-8734-F803667611D2}"/>
                  </a:ext>
                </a:extLst>
              </p14:cNvPr>
              <p14:cNvContentPartPr/>
              <p14:nvPr/>
            </p14:nvContentPartPr>
            <p14:xfrm>
              <a:off x="3835871" y="5512314"/>
              <a:ext cx="2060640" cy="944640"/>
            </p14:xfrm>
          </p:contentPart>
        </mc:Choice>
        <mc:Fallback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654542CC-159E-BD82-8734-F803667611D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72871" y="5449674"/>
                <a:ext cx="2186280" cy="107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A1DF2284-1467-0B48-7B01-9CC185F01DD5}"/>
                  </a:ext>
                </a:extLst>
              </p14:cNvPr>
              <p14:cNvContentPartPr/>
              <p14:nvPr/>
            </p14:nvContentPartPr>
            <p14:xfrm>
              <a:off x="3570911" y="5338794"/>
              <a:ext cx="2742840" cy="1286640"/>
            </p14:xfrm>
          </p:contentPart>
        </mc:Choice>
        <mc:Fallback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A1DF2284-1467-0B48-7B01-9CC185F01DD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08271" y="5275794"/>
                <a:ext cx="2868480" cy="141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12EA2199-4169-A5AF-1046-5533B93333AB}"/>
                  </a:ext>
                </a:extLst>
              </p14:cNvPr>
              <p14:cNvContentPartPr/>
              <p14:nvPr/>
            </p14:nvContentPartPr>
            <p14:xfrm>
              <a:off x="1671709" y="984044"/>
              <a:ext cx="360" cy="360"/>
            </p14:xfrm>
          </p:contentPart>
        </mc:Choice>
        <mc:Fallback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12EA2199-4169-A5AF-1046-5533B93333A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09069" y="921404"/>
                <a:ext cx="126000" cy="12600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CuadroTexto 13">
            <a:extLst>
              <a:ext uri="{FF2B5EF4-FFF2-40B4-BE49-F238E27FC236}">
                <a16:creationId xmlns:a16="http://schemas.microsoft.com/office/drawing/2014/main" id="{D52A013F-E193-74D1-227A-CBFA67E17224}"/>
              </a:ext>
            </a:extLst>
          </p:cNvPr>
          <p:cNvSpPr txBox="1"/>
          <p:nvPr/>
        </p:nvSpPr>
        <p:spPr>
          <a:xfrm>
            <a:off x="983432" y="3789040"/>
            <a:ext cx="231505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latin typeface="WINDSOR LIGHT CONDENSED BT" panose="02030506050405070503" pitchFamily="18" charset="0"/>
              </a:rPr>
              <a:t>Thanks!</a:t>
            </a:r>
          </a:p>
        </p:txBody>
      </p:sp>
    </p:spTree>
    <p:extLst>
      <p:ext uri="{BB962C8B-B14F-4D97-AF65-F5344CB8AC3E}">
        <p14:creationId xmlns:p14="http://schemas.microsoft.com/office/powerpoint/2010/main" val="7080451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6911</TotalTime>
  <Words>340</Words>
  <Application>Microsoft Macintosh PowerPoint</Application>
  <PresentationFormat>Panorámica</PresentationFormat>
  <Paragraphs>82</Paragraphs>
  <Slides>19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WINDSOR LIGHT CONDENSED BT</vt:lpstr>
      <vt:lpstr>Tema de Office</vt:lpstr>
      <vt:lpstr>The Implications of a Positive Cosmological Constant on Electromagnetic Theory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Implications of a Positive Cosmological Constant on Electromagnetic Theory</dc:title>
  <dc:creator>Andres Gomberoff</dc:creator>
  <cp:lastModifiedBy>Andres Gomberoff</cp:lastModifiedBy>
  <cp:revision>23</cp:revision>
  <dcterms:created xsi:type="dcterms:W3CDTF">2023-04-08T18:09:12Z</dcterms:created>
  <dcterms:modified xsi:type="dcterms:W3CDTF">2023-04-13T13:20:32Z</dcterms:modified>
</cp:coreProperties>
</file>